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heme/themeOverride1.xml" ContentType="application/vnd.openxmlformats-officedocument.themeOverr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sldIdLst>
    <p:sldId id="272" r:id="rId6"/>
    <p:sldId id="302" r:id="rId7"/>
    <p:sldId id="278" r:id="rId8"/>
    <p:sldId id="280" r:id="rId9"/>
    <p:sldId id="315" r:id="rId10"/>
    <p:sldId id="314" r:id="rId11"/>
    <p:sldId id="316" r:id="rId12"/>
    <p:sldId id="281" r:id="rId13"/>
    <p:sldId id="282" r:id="rId14"/>
    <p:sldId id="303" r:id="rId15"/>
    <p:sldId id="284" r:id="rId16"/>
    <p:sldId id="285" r:id="rId17"/>
    <p:sldId id="325" r:id="rId18"/>
    <p:sldId id="286" r:id="rId19"/>
    <p:sldId id="287" r:id="rId20"/>
    <p:sldId id="293" r:id="rId21"/>
    <p:sldId id="292" r:id="rId22"/>
    <p:sldId id="289" r:id="rId23"/>
    <p:sldId id="288" r:id="rId24"/>
    <p:sldId id="291" r:id="rId25"/>
    <p:sldId id="290" r:id="rId26"/>
    <p:sldId id="296" r:id="rId27"/>
    <p:sldId id="295" r:id="rId28"/>
    <p:sldId id="294" r:id="rId29"/>
    <p:sldId id="300" r:id="rId30"/>
    <p:sldId id="297" r:id="rId31"/>
    <p:sldId id="298" r:id="rId32"/>
    <p:sldId id="311" r:id="rId33"/>
    <p:sldId id="299" r:id="rId34"/>
    <p:sldId id="306" r:id="rId35"/>
    <p:sldId id="323" r:id="rId36"/>
    <p:sldId id="322" r:id="rId37"/>
    <p:sldId id="307" r:id="rId38"/>
    <p:sldId id="320" r:id="rId39"/>
    <p:sldId id="321" r:id="rId40"/>
    <p:sldId id="317" r:id="rId41"/>
    <p:sldId id="324" r:id="rId42"/>
    <p:sldId id="301"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24"/>
    <a:srgbClr val="294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75039" autoAdjust="0"/>
  </p:normalViewPr>
  <p:slideViewPr>
    <p:cSldViewPr snapToGrid="0">
      <p:cViewPr varScale="1">
        <p:scale>
          <a:sx n="44" d="100"/>
          <a:sy n="44" d="100"/>
        </p:scale>
        <p:origin x="1452"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19" cy="481728"/>
          </a:xfrm>
          <a:prstGeom prst="rect">
            <a:avLst/>
          </a:prstGeom>
        </p:spPr>
        <p:txBody>
          <a:bodyPr vert="horz" lIns="96658" tIns="48330" rIns="96658" bIns="48330" rtlCol="0"/>
          <a:lstStyle>
            <a:lvl1pPr algn="l">
              <a:defRPr sz="1300"/>
            </a:lvl1pPr>
          </a:lstStyle>
          <a:p>
            <a:endParaRPr lang="en-GB"/>
          </a:p>
        </p:txBody>
      </p:sp>
      <p:sp>
        <p:nvSpPr>
          <p:cNvPr id="3" name="Date Placeholder 2"/>
          <p:cNvSpPr>
            <a:spLocks noGrp="1"/>
          </p:cNvSpPr>
          <p:nvPr>
            <p:ph type="dt" idx="1"/>
          </p:nvPr>
        </p:nvSpPr>
        <p:spPr>
          <a:xfrm>
            <a:off x="4143588" y="0"/>
            <a:ext cx="3169919" cy="481728"/>
          </a:xfrm>
          <a:prstGeom prst="rect">
            <a:avLst/>
          </a:prstGeom>
        </p:spPr>
        <p:txBody>
          <a:bodyPr vert="horz" lIns="96658" tIns="48330" rIns="96658" bIns="48330" rtlCol="0"/>
          <a:lstStyle>
            <a:lvl1pPr algn="r">
              <a:defRPr sz="1300"/>
            </a:lvl1pPr>
          </a:lstStyle>
          <a:p>
            <a:fld id="{BC469540-B5BA-4368-A345-2974037F68AB}" type="datetimeFigureOut">
              <a:rPr lang="en-GB" smtClean="0"/>
              <a:t>09/03/2026</a:t>
            </a:fld>
            <a:endParaRPr lang="en-GB"/>
          </a:p>
        </p:txBody>
      </p:sp>
      <p:sp>
        <p:nvSpPr>
          <p:cNvPr id="4" name="Slide Image Placeholder 3"/>
          <p:cNvSpPr>
            <a:spLocks noGrp="1" noRot="1" noChangeAspect="1"/>
          </p:cNvSpPr>
          <p:nvPr>
            <p:ph type="sldImg" idx="2"/>
          </p:nvPr>
        </p:nvSpPr>
        <p:spPr>
          <a:xfrm>
            <a:off x="774700" y="1198563"/>
            <a:ext cx="5765800" cy="3243262"/>
          </a:xfrm>
          <a:prstGeom prst="rect">
            <a:avLst/>
          </a:prstGeom>
          <a:noFill/>
          <a:ln w="12700">
            <a:solidFill>
              <a:prstClr val="black"/>
            </a:solidFill>
          </a:ln>
        </p:spPr>
        <p:txBody>
          <a:bodyPr vert="horz" lIns="96658" tIns="48330" rIns="96658" bIns="48330" rtlCol="0" anchor="ctr"/>
          <a:lstStyle/>
          <a:p>
            <a:endParaRPr lang="en-GB"/>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30" rIns="96658"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19" cy="481726"/>
          </a:xfrm>
          <a:prstGeom prst="rect">
            <a:avLst/>
          </a:prstGeom>
        </p:spPr>
        <p:txBody>
          <a:bodyPr vert="horz" lIns="96658" tIns="48330" rIns="96658" bIns="48330" rtlCol="0" anchor="b"/>
          <a:lstStyle>
            <a:lvl1pPr algn="l">
              <a:defRPr sz="1300"/>
            </a:lvl1pPr>
          </a:lstStyle>
          <a:p>
            <a:endParaRPr lang="en-GB"/>
          </a:p>
        </p:txBody>
      </p:sp>
      <p:sp>
        <p:nvSpPr>
          <p:cNvPr id="7" name="Slide Number Placeholder 6"/>
          <p:cNvSpPr>
            <a:spLocks noGrp="1"/>
          </p:cNvSpPr>
          <p:nvPr>
            <p:ph type="sldNum" sz="quarter" idx="5"/>
          </p:nvPr>
        </p:nvSpPr>
        <p:spPr>
          <a:xfrm>
            <a:off x="4143588" y="9119475"/>
            <a:ext cx="3169919" cy="481726"/>
          </a:xfrm>
          <a:prstGeom prst="rect">
            <a:avLst/>
          </a:prstGeom>
        </p:spPr>
        <p:txBody>
          <a:bodyPr vert="horz" lIns="96658" tIns="48330" rIns="96658" bIns="48330" rtlCol="0" anchor="b"/>
          <a:lstStyle>
            <a:lvl1pPr algn="r">
              <a:defRPr sz="1300"/>
            </a:lvl1pPr>
          </a:lstStyle>
          <a:p>
            <a:fld id="{F91EE8BF-C493-49B2-84FA-CECA949060A6}" type="slidenum">
              <a:rPr lang="en-GB" smtClean="0"/>
              <a:t>‹#›</a:t>
            </a:fld>
            <a:endParaRPr lang="en-GB"/>
          </a:p>
        </p:txBody>
      </p:sp>
    </p:spTree>
    <p:extLst>
      <p:ext uri="{BB962C8B-B14F-4D97-AF65-F5344CB8AC3E}">
        <p14:creationId xmlns:p14="http://schemas.microsoft.com/office/powerpoint/2010/main" val="273549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1EE8BF-C493-49B2-84FA-CECA949060A6}" type="slidenum">
              <a:rPr lang="en-GB" smtClean="0"/>
              <a:t>1</a:t>
            </a:fld>
            <a:endParaRPr lang="en-GB"/>
          </a:p>
        </p:txBody>
      </p:sp>
    </p:spTree>
    <p:extLst>
      <p:ext uri="{BB962C8B-B14F-4D97-AF65-F5344CB8AC3E}">
        <p14:creationId xmlns:p14="http://schemas.microsoft.com/office/powerpoint/2010/main" val="234132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EE8BF-C493-49B2-84FA-CECA949060A6}" type="slidenum">
              <a:rPr lang="en-GB" smtClean="0"/>
              <a:t>10</a:t>
            </a:fld>
            <a:endParaRPr lang="en-GB"/>
          </a:p>
        </p:txBody>
      </p:sp>
    </p:spTree>
    <p:extLst>
      <p:ext uri="{BB962C8B-B14F-4D97-AF65-F5344CB8AC3E}">
        <p14:creationId xmlns:p14="http://schemas.microsoft.com/office/powerpoint/2010/main" val="2126931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defRPr/>
            </a:pPr>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11</a:t>
            </a:fld>
            <a:endParaRPr lang="en-GB"/>
          </a:p>
        </p:txBody>
      </p:sp>
    </p:spTree>
    <p:extLst>
      <p:ext uri="{BB962C8B-B14F-4D97-AF65-F5344CB8AC3E}">
        <p14:creationId xmlns:p14="http://schemas.microsoft.com/office/powerpoint/2010/main" val="316871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12</a:t>
            </a:fld>
            <a:endParaRPr lang="en-GB"/>
          </a:p>
        </p:txBody>
      </p:sp>
    </p:spTree>
    <p:extLst>
      <p:ext uri="{BB962C8B-B14F-4D97-AF65-F5344CB8AC3E}">
        <p14:creationId xmlns:p14="http://schemas.microsoft.com/office/powerpoint/2010/main" val="290468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68E4-F566-758D-DA32-5751777DD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CAA48-0BB9-053E-CB48-4FB1409A1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297C7-9C47-1955-A91D-0A65538EFB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29B0C8-925A-5AAF-F4E5-300D6F69D1C1}"/>
              </a:ext>
            </a:extLst>
          </p:cNvPr>
          <p:cNvSpPr>
            <a:spLocks noGrp="1"/>
          </p:cNvSpPr>
          <p:nvPr>
            <p:ph type="sldNum" sz="quarter" idx="5"/>
          </p:nvPr>
        </p:nvSpPr>
        <p:spPr/>
        <p:txBody>
          <a:bodyPr/>
          <a:lstStyle/>
          <a:p>
            <a:fld id="{F91EE8BF-C493-49B2-84FA-CECA949060A6}" type="slidenum">
              <a:rPr lang="en-GB" smtClean="0"/>
              <a:t>13</a:t>
            </a:fld>
            <a:endParaRPr lang="en-GB"/>
          </a:p>
        </p:txBody>
      </p:sp>
    </p:spTree>
    <p:extLst>
      <p:ext uri="{BB962C8B-B14F-4D97-AF65-F5344CB8AC3E}">
        <p14:creationId xmlns:p14="http://schemas.microsoft.com/office/powerpoint/2010/main" val="158769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14</a:t>
            </a:fld>
            <a:endParaRPr lang="en-GB"/>
          </a:p>
        </p:txBody>
      </p:sp>
    </p:spTree>
    <p:extLst>
      <p:ext uri="{BB962C8B-B14F-4D97-AF65-F5344CB8AC3E}">
        <p14:creationId xmlns:p14="http://schemas.microsoft.com/office/powerpoint/2010/main" val="70873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15</a:t>
            </a:fld>
            <a:endParaRPr lang="en-GB"/>
          </a:p>
        </p:txBody>
      </p:sp>
    </p:spTree>
    <p:extLst>
      <p:ext uri="{BB962C8B-B14F-4D97-AF65-F5344CB8AC3E}">
        <p14:creationId xmlns:p14="http://schemas.microsoft.com/office/powerpoint/2010/main" val="225453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16</a:t>
            </a:fld>
            <a:endParaRPr lang="en-GB"/>
          </a:p>
        </p:txBody>
      </p:sp>
    </p:spTree>
    <p:extLst>
      <p:ext uri="{BB962C8B-B14F-4D97-AF65-F5344CB8AC3E}">
        <p14:creationId xmlns:p14="http://schemas.microsoft.com/office/powerpoint/2010/main" val="3135179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17</a:t>
            </a:fld>
            <a:endParaRPr lang="en-GB"/>
          </a:p>
        </p:txBody>
      </p:sp>
    </p:spTree>
    <p:extLst>
      <p:ext uri="{BB962C8B-B14F-4D97-AF65-F5344CB8AC3E}">
        <p14:creationId xmlns:p14="http://schemas.microsoft.com/office/powerpoint/2010/main" val="146354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18</a:t>
            </a:fld>
            <a:endParaRPr lang="en-GB"/>
          </a:p>
        </p:txBody>
      </p:sp>
    </p:spTree>
    <p:extLst>
      <p:ext uri="{BB962C8B-B14F-4D97-AF65-F5344CB8AC3E}">
        <p14:creationId xmlns:p14="http://schemas.microsoft.com/office/powerpoint/2010/main" val="144499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19</a:t>
            </a:fld>
            <a:endParaRPr lang="en-GB"/>
          </a:p>
        </p:txBody>
      </p:sp>
    </p:spTree>
    <p:extLst>
      <p:ext uri="{BB962C8B-B14F-4D97-AF65-F5344CB8AC3E}">
        <p14:creationId xmlns:p14="http://schemas.microsoft.com/office/powerpoint/2010/main" val="127329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EE8BF-C493-49B2-84FA-CECA949060A6}" type="slidenum">
              <a:rPr lang="en-GB" smtClean="0"/>
              <a:t>2</a:t>
            </a:fld>
            <a:endParaRPr lang="en-GB"/>
          </a:p>
        </p:txBody>
      </p:sp>
    </p:spTree>
    <p:extLst>
      <p:ext uri="{BB962C8B-B14F-4D97-AF65-F5344CB8AC3E}">
        <p14:creationId xmlns:p14="http://schemas.microsoft.com/office/powerpoint/2010/main" val="31239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20</a:t>
            </a:fld>
            <a:endParaRPr lang="en-GB"/>
          </a:p>
        </p:txBody>
      </p:sp>
    </p:spTree>
    <p:extLst>
      <p:ext uri="{BB962C8B-B14F-4D97-AF65-F5344CB8AC3E}">
        <p14:creationId xmlns:p14="http://schemas.microsoft.com/office/powerpoint/2010/main" val="192379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21</a:t>
            </a:fld>
            <a:endParaRPr lang="en-GB"/>
          </a:p>
        </p:txBody>
      </p:sp>
    </p:spTree>
    <p:extLst>
      <p:ext uri="{BB962C8B-B14F-4D97-AF65-F5344CB8AC3E}">
        <p14:creationId xmlns:p14="http://schemas.microsoft.com/office/powerpoint/2010/main" val="79010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EE8BF-C493-49B2-84FA-CECA949060A6}" type="slidenum">
              <a:rPr lang="en-GB" smtClean="0"/>
              <a:t>22</a:t>
            </a:fld>
            <a:endParaRPr lang="en-GB"/>
          </a:p>
        </p:txBody>
      </p:sp>
    </p:spTree>
    <p:extLst>
      <p:ext uri="{BB962C8B-B14F-4D97-AF65-F5344CB8AC3E}">
        <p14:creationId xmlns:p14="http://schemas.microsoft.com/office/powerpoint/2010/main" val="986670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defRPr/>
            </a:pPr>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23</a:t>
            </a:fld>
            <a:endParaRPr lang="en-GB"/>
          </a:p>
        </p:txBody>
      </p:sp>
    </p:spTree>
    <p:extLst>
      <p:ext uri="{BB962C8B-B14F-4D97-AF65-F5344CB8AC3E}">
        <p14:creationId xmlns:p14="http://schemas.microsoft.com/office/powerpoint/2010/main" val="113744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defRPr/>
            </a:pPr>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24</a:t>
            </a:fld>
            <a:endParaRPr lang="en-GB"/>
          </a:p>
        </p:txBody>
      </p:sp>
    </p:spTree>
    <p:extLst>
      <p:ext uri="{BB962C8B-B14F-4D97-AF65-F5344CB8AC3E}">
        <p14:creationId xmlns:p14="http://schemas.microsoft.com/office/powerpoint/2010/main" val="3131828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FF89-096E-F462-B326-C32624AAE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F69EB-1A81-601E-9A84-28D1F0BF9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58D6F-588B-0816-0AA3-A81BEA0AAC95}"/>
              </a:ext>
            </a:extLst>
          </p:cNvPr>
          <p:cNvSpPr>
            <a:spLocks noGrp="1"/>
          </p:cNvSpPr>
          <p:nvPr>
            <p:ph type="body" idx="1"/>
          </p:nvPr>
        </p:nvSpPr>
        <p:spPr/>
        <p:txBody>
          <a:bodyPr/>
          <a:lstStyle/>
          <a:p>
            <a:pPr defTabSz="966588">
              <a:defRPr/>
            </a:pPr>
            <a:endParaRPr lang="en-GB" sz="1300" dirty="0"/>
          </a:p>
        </p:txBody>
      </p:sp>
      <p:sp>
        <p:nvSpPr>
          <p:cNvPr id="4" name="Slide Number Placeholder 3">
            <a:extLst>
              <a:ext uri="{FF2B5EF4-FFF2-40B4-BE49-F238E27FC236}">
                <a16:creationId xmlns:a16="http://schemas.microsoft.com/office/drawing/2014/main" id="{90477D5D-0391-AC4E-6588-4300C0DC56BB}"/>
              </a:ext>
            </a:extLst>
          </p:cNvPr>
          <p:cNvSpPr>
            <a:spLocks noGrp="1"/>
          </p:cNvSpPr>
          <p:nvPr>
            <p:ph type="sldNum" sz="quarter" idx="5"/>
          </p:nvPr>
        </p:nvSpPr>
        <p:spPr/>
        <p:txBody>
          <a:bodyPr/>
          <a:lstStyle/>
          <a:p>
            <a:fld id="{F91EE8BF-C493-49B2-84FA-CECA949060A6}" type="slidenum">
              <a:rPr lang="en-GB" smtClean="0"/>
              <a:t>25</a:t>
            </a:fld>
            <a:endParaRPr lang="en-GB"/>
          </a:p>
        </p:txBody>
      </p:sp>
    </p:spTree>
    <p:extLst>
      <p:ext uri="{BB962C8B-B14F-4D97-AF65-F5344CB8AC3E}">
        <p14:creationId xmlns:p14="http://schemas.microsoft.com/office/powerpoint/2010/main" val="203636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defRPr/>
            </a:pPr>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26</a:t>
            </a:fld>
            <a:endParaRPr lang="en-GB"/>
          </a:p>
        </p:txBody>
      </p:sp>
    </p:spTree>
    <p:extLst>
      <p:ext uri="{BB962C8B-B14F-4D97-AF65-F5344CB8AC3E}">
        <p14:creationId xmlns:p14="http://schemas.microsoft.com/office/powerpoint/2010/main" val="141444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5A54-D45B-FE4C-F350-59A3AA7B3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5D387-E14C-F74E-7D7D-F0BDCDDD1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97E55-48FA-132B-A378-EFF26276B6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B59E09-EBC8-7FA5-07D7-0E705C12480F}"/>
              </a:ext>
            </a:extLst>
          </p:cNvPr>
          <p:cNvSpPr>
            <a:spLocks noGrp="1"/>
          </p:cNvSpPr>
          <p:nvPr>
            <p:ph type="sldNum" sz="quarter" idx="5"/>
          </p:nvPr>
        </p:nvSpPr>
        <p:spPr/>
        <p:txBody>
          <a:bodyPr/>
          <a:lstStyle/>
          <a:p>
            <a:fld id="{F91EE8BF-C493-49B2-84FA-CECA949060A6}" type="slidenum">
              <a:rPr lang="en-GB" smtClean="0"/>
              <a:t>27</a:t>
            </a:fld>
            <a:endParaRPr lang="en-GB"/>
          </a:p>
        </p:txBody>
      </p:sp>
    </p:spTree>
    <p:extLst>
      <p:ext uri="{BB962C8B-B14F-4D97-AF65-F5344CB8AC3E}">
        <p14:creationId xmlns:p14="http://schemas.microsoft.com/office/powerpoint/2010/main" val="258374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F8B5-24E3-F083-BD14-44CE5737E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04FF9-B56E-8D25-63F0-B368A1834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47C0E-5DBE-DE58-C983-6F0AF9AC7F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BB6888-2324-1440-0CAC-B9CCA8AF2B15}"/>
              </a:ext>
            </a:extLst>
          </p:cNvPr>
          <p:cNvSpPr>
            <a:spLocks noGrp="1"/>
          </p:cNvSpPr>
          <p:nvPr>
            <p:ph type="sldNum" sz="quarter" idx="5"/>
          </p:nvPr>
        </p:nvSpPr>
        <p:spPr/>
        <p:txBody>
          <a:bodyPr/>
          <a:lstStyle/>
          <a:p>
            <a:fld id="{F91EE8BF-C493-49B2-84FA-CECA949060A6}" type="slidenum">
              <a:rPr lang="en-GB" smtClean="0"/>
              <a:t>28</a:t>
            </a:fld>
            <a:endParaRPr lang="en-GB"/>
          </a:p>
        </p:txBody>
      </p:sp>
    </p:spTree>
    <p:extLst>
      <p:ext uri="{BB962C8B-B14F-4D97-AF65-F5344CB8AC3E}">
        <p14:creationId xmlns:p14="http://schemas.microsoft.com/office/powerpoint/2010/main" val="3428560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245D-3DEE-A6B2-B776-E3556D81D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09026-4CA8-2942-26B3-60767185E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50D41-D8A5-CD58-5FEE-3D59F805A703}"/>
              </a:ext>
            </a:extLst>
          </p:cNvPr>
          <p:cNvSpPr>
            <a:spLocks noGrp="1"/>
          </p:cNvSpPr>
          <p:nvPr>
            <p:ph type="body" idx="1"/>
          </p:nvPr>
        </p:nvSpPr>
        <p:spPr/>
        <p:txBody>
          <a:bodyPr/>
          <a:lstStyle/>
          <a:p>
            <a:pPr defTabSz="966588">
              <a:defRPr/>
            </a:pPr>
            <a:r>
              <a:rPr lang="en-US" sz="1200" b="0" i="0" kern="1200" dirty="0">
                <a:solidFill>
                  <a:schemeClr val="tx1"/>
                </a:solidFill>
                <a:effectLst/>
                <a:latin typeface="+mn-lt"/>
                <a:ea typeface="+mn-ea"/>
                <a:cs typeface="+mn-cs"/>
              </a:rPr>
              <a:t>  </a:t>
            </a:r>
            <a:endParaRPr lang="en-GB" dirty="0"/>
          </a:p>
        </p:txBody>
      </p:sp>
      <p:sp>
        <p:nvSpPr>
          <p:cNvPr id="4" name="Slide Number Placeholder 3">
            <a:extLst>
              <a:ext uri="{FF2B5EF4-FFF2-40B4-BE49-F238E27FC236}">
                <a16:creationId xmlns:a16="http://schemas.microsoft.com/office/drawing/2014/main" id="{C20B3E7D-3FAA-3429-1835-8D9FAD429E71}"/>
              </a:ext>
            </a:extLst>
          </p:cNvPr>
          <p:cNvSpPr>
            <a:spLocks noGrp="1"/>
          </p:cNvSpPr>
          <p:nvPr>
            <p:ph type="sldNum" sz="quarter" idx="5"/>
          </p:nvPr>
        </p:nvSpPr>
        <p:spPr/>
        <p:txBody>
          <a:bodyPr/>
          <a:lstStyle/>
          <a:p>
            <a:fld id="{F91EE8BF-C493-49B2-84FA-CECA949060A6}" type="slidenum">
              <a:rPr lang="en-GB" smtClean="0"/>
              <a:t>29</a:t>
            </a:fld>
            <a:endParaRPr lang="en-GB"/>
          </a:p>
        </p:txBody>
      </p:sp>
    </p:spTree>
    <p:extLst>
      <p:ext uri="{BB962C8B-B14F-4D97-AF65-F5344CB8AC3E}">
        <p14:creationId xmlns:p14="http://schemas.microsoft.com/office/powerpoint/2010/main" val="248127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1EE8BF-C493-49B2-84FA-CECA949060A6}" type="slidenum">
              <a:rPr lang="en-GB" smtClean="0"/>
              <a:t>3</a:t>
            </a:fld>
            <a:endParaRPr lang="en-GB"/>
          </a:p>
        </p:txBody>
      </p:sp>
    </p:spTree>
    <p:extLst>
      <p:ext uri="{BB962C8B-B14F-4D97-AF65-F5344CB8AC3E}">
        <p14:creationId xmlns:p14="http://schemas.microsoft.com/office/powerpoint/2010/main" val="365626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6F746-3C09-4CB8-2A9C-051295A0A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453DD-A75C-6A98-2543-D634363DD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7B3C5-9B5B-0B56-A157-051A31EBD35B}"/>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2B9B5E3C-20F9-B3B4-205E-3AF42D5ADCEA}"/>
              </a:ext>
            </a:extLst>
          </p:cNvPr>
          <p:cNvSpPr>
            <a:spLocks noGrp="1"/>
          </p:cNvSpPr>
          <p:nvPr>
            <p:ph type="sldNum" sz="quarter" idx="5"/>
          </p:nvPr>
        </p:nvSpPr>
        <p:spPr/>
        <p:txBody>
          <a:bodyPr/>
          <a:lstStyle/>
          <a:p>
            <a:fld id="{F91EE8BF-C493-49B2-84FA-CECA949060A6}" type="slidenum">
              <a:rPr lang="en-GB" smtClean="0"/>
              <a:t>30</a:t>
            </a:fld>
            <a:endParaRPr lang="en-GB"/>
          </a:p>
        </p:txBody>
      </p:sp>
    </p:spTree>
    <p:extLst>
      <p:ext uri="{BB962C8B-B14F-4D97-AF65-F5344CB8AC3E}">
        <p14:creationId xmlns:p14="http://schemas.microsoft.com/office/powerpoint/2010/main" val="56996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3C845-868D-A949-D53A-8ACF3C3A4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05309-93AB-475D-3709-44809CBAB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192C1-95AF-F374-2EE6-12F52C0EB228}"/>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1987138A-B437-D0D0-03DB-C2217C1DA7D8}"/>
              </a:ext>
            </a:extLst>
          </p:cNvPr>
          <p:cNvSpPr>
            <a:spLocks noGrp="1"/>
          </p:cNvSpPr>
          <p:nvPr>
            <p:ph type="sldNum" sz="quarter" idx="5"/>
          </p:nvPr>
        </p:nvSpPr>
        <p:spPr/>
        <p:txBody>
          <a:bodyPr/>
          <a:lstStyle/>
          <a:p>
            <a:fld id="{F91EE8BF-C493-49B2-84FA-CECA949060A6}" type="slidenum">
              <a:rPr lang="en-GB" smtClean="0"/>
              <a:t>31</a:t>
            </a:fld>
            <a:endParaRPr lang="en-GB"/>
          </a:p>
        </p:txBody>
      </p:sp>
    </p:spTree>
    <p:extLst>
      <p:ext uri="{BB962C8B-B14F-4D97-AF65-F5344CB8AC3E}">
        <p14:creationId xmlns:p14="http://schemas.microsoft.com/office/powerpoint/2010/main" val="2037975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B7DC-D664-3A81-2ADD-9E3E13D4D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83B31-D091-C545-B5DF-3A52E1D979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D6F47-7B06-2F14-EC62-129BA8FFAF95}"/>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97C07685-D7B6-643F-E06F-739506917F80}"/>
              </a:ext>
            </a:extLst>
          </p:cNvPr>
          <p:cNvSpPr>
            <a:spLocks noGrp="1"/>
          </p:cNvSpPr>
          <p:nvPr>
            <p:ph type="sldNum" sz="quarter" idx="5"/>
          </p:nvPr>
        </p:nvSpPr>
        <p:spPr/>
        <p:txBody>
          <a:bodyPr/>
          <a:lstStyle/>
          <a:p>
            <a:fld id="{F91EE8BF-C493-49B2-84FA-CECA949060A6}" type="slidenum">
              <a:rPr lang="en-GB" smtClean="0"/>
              <a:t>32</a:t>
            </a:fld>
            <a:endParaRPr lang="en-GB"/>
          </a:p>
        </p:txBody>
      </p:sp>
    </p:spTree>
    <p:extLst>
      <p:ext uri="{BB962C8B-B14F-4D97-AF65-F5344CB8AC3E}">
        <p14:creationId xmlns:p14="http://schemas.microsoft.com/office/powerpoint/2010/main" val="2411907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FD3C8-43B5-CEE0-CE5F-D19224434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EC436-2C30-A3B8-9D66-74C0EDF5D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08A75-C05C-F432-57DB-97A5E038746D}"/>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060D632F-2BF6-7C5A-DFB4-51C713B0A169}"/>
              </a:ext>
            </a:extLst>
          </p:cNvPr>
          <p:cNvSpPr>
            <a:spLocks noGrp="1"/>
          </p:cNvSpPr>
          <p:nvPr>
            <p:ph type="sldNum" sz="quarter" idx="5"/>
          </p:nvPr>
        </p:nvSpPr>
        <p:spPr/>
        <p:txBody>
          <a:bodyPr/>
          <a:lstStyle/>
          <a:p>
            <a:fld id="{F91EE8BF-C493-49B2-84FA-CECA949060A6}" type="slidenum">
              <a:rPr lang="en-GB" smtClean="0"/>
              <a:t>33</a:t>
            </a:fld>
            <a:endParaRPr lang="en-GB"/>
          </a:p>
        </p:txBody>
      </p:sp>
    </p:spTree>
    <p:extLst>
      <p:ext uri="{BB962C8B-B14F-4D97-AF65-F5344CB8AC3E}">
        <p14:creationId xmlns:p14="http://schemas.microsoft.com/office/powerpoint/2010/main" val="1562261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25882-1DF7-862B-287B-4B7A77D32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1E071-E370-A51D-B86D-D895D236E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4C717-C1B8-76D4-7B42-A14BE3119851}"/>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B2735E10-B59A-ACD1-28BC-E538D447BB0E}"/>
              </a:ext>
            </a:extLst>
          </p:cNvPr>
          <p:cNvSpPr>
            <a:spLocks noGrp="1"/>
          </p:cNvSpPr>
          <p:nvPr>
            <p:ph type="sldNum" sz="quarter" idx="5"/>
          </p:nvPr>
        </p:nvSpPr>
        <p:spPr/>
        <p:txBody>
          <a:bodyPr/>
          <a:lstStyle/>
          <a:p>
            <a:fld id="{F91EE8BF-C493-49B2-84FA-CECA949060A6}" type="slidenum">
              <a:rPr lang="en-GB" smtClean="0"/>
              <a:t>34</a:t>
            </a:fld>
            <a:endParaRPr lang="en-GB"/>
          </a:p>
        </p:txBody>
      </p:sp>
    </p:spTree>
    <p:extLst>
      <p:ext uri="{BB962C8B-B14F-4D97-AF65-F5344CB8AC3E}">
        <p14:creationId xmlns:p14="http://schemas.microsoft.com/office/powerpoint/2010/main" val="2889497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C389B-64B5-F85D-60F8-602C4DD69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ACCB3-6E6D-759F-57A7-D516E9FBB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3E438-5EE9-2B0C-B0EF-CA58461D543F}"/>
              </a:ext>
            </a:extLst>
          </p:cNvPr>
          <p:cNvSpPr>
            <a:spLocks noGrp="1"/>
          </p:cNvSpPr>
          <p:nvPr>
            <p:ph type="body" idx="1"/>
          </p:nvPr>
        </p:nvSpPr>
        <p:spPr/>
        <p:txBody>
          <a:bodyPr/>
          <a:lstStyle/>
          <a:p>
            <a:pPr defTabSz="966588">
              <a:defRPr/>
            </a:pPr>
            <a:endParaRPr lang="en-GB" b="0" dirty="0"/>
          </a:p>
        </p:txBody>
      </p:sp>
      <p:sp>
        <p:nvSpPr>
          <p:cNvPr id="4" name="Slide Number Placeholder 3">
            <a:extLst>
              <a:ext uri="{FF2B5EF4-FFF2-40B4-BE49-F238E27FC236}">
                <a16:creationId xmlns:a16="http://schemas.microsoft.com/office/drawing/2014/main" id="{8B0D7B37-A9E5-D200-2AF5-93AF726C3DE4}"/>
              </a:ext>
            </a:extLst>
          </p:cNvPr>
          <p:cNvSpPr>
            <a:spLocks noGrp="1"/>
          </p:cNvSpPr>
          <p:nvPr>
            <p:ph type="sldNum" sz="quarter" idx="5"/>
          </p:nvPr>
        </p:nvSpPr>
        <p:spPr/>
        <p:txBody>
          <a:bodyPr/>
          <a:lstStyle/>
          <a:p>
            <a:fld id="{F91EE8BF-C493-49B2-84FA-CECA949060A6}" type="slidenum">
              <a:rPr lang="en-GB" smtClean="0"/>
              <a:t>35</a:t>
            </a:fld>
            <a:endParaRPr lang="en-GB"/>
          </a:p>
        </p:txBody>
      </p:sp>
    </p:spTree>
    <p:extLst>
      <p:ext uri="{BB962C8B-B14F-4D97-AF65-F5344CB8AC3E}">
        <p14:creationId xmlns:p14="http://schemas.microsoft.com/office/powerpoint/2010/main" val="2695704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04A6-555A-7E26-A824-92F9F1713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A2C99-0B3F-DA7A-2BBD-EBE5530E11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EBB28E-BBA3-AD12-B298-D8ACC941DF04}"/>
              </a:ext>
            </a:extLst>
          </p:cNvPr>
          <p:cNvSpPr>
            <a:spLocks noGrp="1"/>
          </p:cNvSpPr>
          <p:nvPr>
            <p:ph type="body" idx="1"/>
          </p:nvPr>
        </p:nvSpPr>
        <p:spPr/>
        <p:txBody>
          <a:bodyPr/>
          <a:lstStyle/>
          <a:p>
            <a:pPr defTabSz="966588">
              <a:defRPr/>
            </a:pPr>
            <a:endParaRPr lang="en-GB" sz="1300" dirty="0"/>
          </a:p>
        </p:txBody>
      </p:sp>
      <p:sp>
        <p:nvSpPr>
          <p:cNvPr id="4" name="Slide Number Placeholder 3">
            <a:extLst>
              <a:ext uri="{FF2B5EF4-FFF2-40B4-BE49-F238E27FC236}">
                <a16:creationId xmlns:a16="http://schemas.microsoft.com/office/drawing/2014/main" id="{76359770-B69C-BD05-AB71-A4E33E1C8895}"/>
              </a:ext>
            </a:extLst>
          </p:cNvPr>
          <p:cNvSpPr>
            <a:spLocks noGrp="1"/>
          </p:cNvSpPr>
          <p:nvPr>
            <p:ph type="sldNum" sz="quarter" idx="5"/>
          </p:nvPr>
        </p:nvSpPr>
        <p:spPr/>
        <p:txBody>
          <a:bodyPr/>
          <a:lstStyle/>
          <a:p>
            <a:fld id="{F91EE8BF-C493-49B2-84FA-CECA949060A6}" type="slidenum">
              <a:rPr lang="en-GB" smtClean="0"/>
              <a:t>36</a:t>
            </a:fld>
            <a:endParaRPr lang="en-GB"/>
          </a:p>
        </p:txBody>
      </p:sp>
    </p:spTree>
    <p:extLst>
      <p:ext uri="{BB962C8B-B14F-4D97-AF65-F5344CB8AC3E}">
        <p14:creationId xmlns:p14="http://schemas.microsoft.com/office/powerpoint/2010/main" val="42565695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E9B3C-F01E-ED64-800F-1D1449167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09D50-616C-CEAF-4E39-126D6ABA3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4AE31-3FB9-5DDC-5D70-5EC6FB5E8A6F}"/>
              </a:ext>
            </a:extLst>
          </p:cNvPr>
          <p:cNvSpPr>
            <a:spLocks noGrp="1"/>
          </p:cNvSpPr>
          <p:nvPr>
            <p:ph type="body" idx="1"/>
          </p:nvPr>
        </p:nvSpPr>
        <p:spPr/>
        <p:txBody>
          <a:bodyPr/>
          <a:lstStyle/>
          <a:p>
            <a:pPr defTabSz="966588">
              <a:defRPr/>
            </a:pPr>
            <a:endParaRPr lang="en-GB" sz="1300" dirty="0"/>
          </a:p>
        </p:txBody>
      </p:sp>
      <p:sp>
        <p:nvSpPr>
          <p:cNvPr id="4" name="Slide Number Placeholder 3">
            <a:extLst>
              <a:ext uri="{FF2B5EF4-FFF2-40B4-BE49-F238E27FC236}">
                <a16:creationId xmlns:a16="http://schemas.microsoft.com/office/drawing/2014/main" id="{E1891C65-8890-9675-A532-8F6FB7DB006D}"/>
              </a:ext>
            </a:extLst>
          </p:cNvPr>
          <p:cNvSpPr>
            <a:spLocks noGrp="1"/>
          </p:cNvSpPr>
          <p:nvPr>
            <p:ph type="sldNum" sz="quarter" idx="5"/>
          </p:nvPr>
        </p:nvSpPr>
        <p:spPr/>
        <p:txBody>
          <a:bodyPr/>
          <a:lstStyle/>
          <a:p>
            <a:fld id="{F91EE8BF-C493-49B2-84FA-CECA949060A6}" type="slidenum">
              <a:rPr lang="en-GB" smtClean="0"/>
              <a:t>37</a:t>
            </a:fld>
            <a:endParaRPr lang="en-GB"/>
          </a:p>
        </p:txBody>
      </p:sp>
    </p:spTree>
    <p:extLst>
      <p:ext uri="{BB962C8B-B14F-4D97-AF65-F5344CB8AC3E}">
        <p14:creationId xmlns:p14="http://schemas.microsoft.com/office/powerpoint/2010/main" val="894287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B57EF-8256-FDC8-7E7E-F928A9161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D3BE-CF1D-3CB8-0A80-6C06EE7CF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2474D-990E-2C32-3F1B-19B450CCD931}"/>
              </a:ext>
            </a:extLst>
          </p:cNvPr>
          <p:cNvSpPr>
            <a:spLocks noGrp="1"/>
          </p:cNvSpPr>
          <p:nvPr>
            <p:ph type="body" idx="1"/>
          </p:nvPr>
        </p:nvSpPr>
        <p:spPr/>
        <p:txBody>
          <a:bodyPr/>
          <a:lstStyle/>
          <a:p>
            <a:pPr defTabSz="966588">
              <a:defRPr/>
            </a:pPr>
            <a:endParaRPr lang="en-GB" sz="1300" dirty="0"/>
          </a:p>
        </p:txBody>
      </p:sp>
      <p:sp>
        <p:nvSpPr>
          <p:cNvPr id="4" name="Slide Number Placeholder 3">
            <a:extLst>
              <a:ext uri="{FF2B5EF4-FFF2-40B4-BE49-F238E27FC236}">
                <a16:creationId xmlns:a16="http://schemas.microsoft.com/office/drawing/2014/main" id="{35C5BDA1-4670-F720-639A-BBD861AAD04A}"/>
              </a:ext>
            </a:extLst>
          </p:cNvPr>
          <p:cNvSpPr>
            <a:spLocks noGrp="1"/>
          </p:cNvSpPr>
          <p:nvPr>
            <p:ph type="sldNum" sz="quarter" idx="5"/>
          </p:nvPr>
        </p:nvSpPr>
        <p:spPr/>
        <p:txBody>
          <a:bodyPr/>
          <a:lstStyle/>
          <a:p>
            <a:fld id="{F91EE8BF-C493-49B2-84FA-CECA949060A6}" type="slidenum">
              <a:rPr lang="en-GB" smtClean="0"/>
              <a:t>38</a:t>
            </a:fld>
            <a:endParaRPr lang="en-GB"/>
          </a:p>
        </p:txBody>
      </p:sp>
    </p:spTree>
    <p:extLst>
      <p:ext uri="{BB962C8B-B14F-4D97-AF65-F5344CB8AC3E}">
        <p14:creationId xmlns:p14="http://schemas.microsoft.com/office/powerpoint/2010/main" val="229860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4</a:t>
            </a:fld>
            <a:endParaRPr lang="en-GB"/>
          </a:p>
        </p:txBody>
      </p:sp>
    </p:spTree>
    <p:extLst>
      <p:ext uri="{BB962C8B-B14F-4D97-AF65-F5344CB8AC3E}">
        <p14:creationId xmlns:p14="http://schemas.microsoft.com/office/powerpoint/2010/main" val="269532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pPr defTabSz="966588">
              <a:defRPr/>
            </a:pPr>
            <a:fld id="{279EC276-1198-439B-B64B-3E2CB74FD15E}" type="slidenum">
              <a:rPr lang="en-GB">
                <a:solidFill>
                  <a:prstClr val="black"/>
                </a:solidFill>
                <a:latin typeface="Aptos" panose="02110004020202020204"/>
              </a:rPr>
              <a:pPr defTabSz="966588">
                <a:defRPr/>
              </a:pPr>
              <a:t>5</a:t>
            </a:fld>
            <a:endParaRPr lang="en-GB">
              <a:solidFill>
                <a:prstClr val="black"/>
              </a:solidFill>
              <a:latin typeface="Aptos" panose="02110004020202020204"/>
            </a:endParaRPr>
          </a:p>
        </p:txBody>
      </p:sp>
    </p:spTree>
    <p:extLst>
      <p:ext uri="{BB962C8B-B14F-4D97-AF65-F5344CB8AC3E}">
        <p14:creationId xmlns:p14="http://schemas.microsoft.com/office/powerpoint/2010/main" val="136769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6</a:t>
            </a:fld>
            <a:endParaRPr lang="en-GB"/>
          </a:p>
        </p:txBody>
      </p:sp>
    </p:spTree>
    <p:extLst>
      <p:ext uri="{BB962C8B-B14F-4D97-AF65-F5344CB8AC3E}">
        <p14:creationId xmlns:p14="http://schemas.microsoft.com/office/powerpoint/2010/main" val="180995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7</a:t>
            </a:fld>
            <a:endParaRPr lang="en-GB"/>
          </a:p>
        </p:txBody>
      </p:sp>
    </p:spTree>
    <p:extLst>
      <p:ext uri="{BB962C8B-B14F-4D97-AF65-F5344CB8AC3E}">
        <p14:creationId xmlns:p14="http://schemas.microsoft.com/office/powerpoint/2010/main" val="46100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8</a:t>
            </a:fld>
            <a:endParaRPr lang="en-GB"/>
          </a:p>
        </p:txBody>
      </p:sp>
    </p:spTree>
    <p:extLst>
      <p:ext uri="{BB962C8B-B14F-4D97-AF65-F5344CB8AC3E}">
        <p14:creationId xmlns:p14="http://schemas.microsoft.com/office/powerpoint/2010/main" val="377325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88"/>
            <a:endParaRPr lang="en-GB" sz="1300" dirty="0"/>
          </a:p>
        </p:txBody>
      </p:sp>
      <p:sp>
        <p:nvSpPr>
          <p:cNvPr id="4" name="Slide Number Placeholder 3"/>
          <p:cNvSpPr>
            <a:spLocks noGrp="1"/>
          </p:cNvSpPr>
          <p:nvPr>
            <p:ph type="sldNum" sz="quarter" idx="5"/>
          </p:nvPr>
        </p:nvSpPr>
        <p:spPr/>
        <p:txBody>
          <a:bodyPr/>
          <a:lstStyle/>
          <a:p>
            <a:fld id="{F91EE8BF-C493-49B2-84FA-CECA949060A6}" type="slidenum">
              <a:rPr lang="en-GB" smtClean="0"/>
              <a:t>9</a:t>
            </a:fld>
            <a:endParaRPr lang="en-GB"/>
          </a:p>
        </p:txBody>
      </p:sp>
    </p:spTree>
    <p:extLst>
      <p:ext uri="{BB962C8B-B14F-4D97-AF65-F5344CB8AC3E}">
        <p14:creationId xmlns:p14="http://schemas.microsoft.com/office/powerpoint/2010/main" val="341643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D01C-D391-A33D-83D4-4B423BFBF0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7BE90D-1FD5-926A-4DED-C44131ABE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EFE602-7833-BE37-BA3F-98E426729529}"/>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45EF57D5-AEE1-B6A5-9E7D-DDDF2D1F7E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3A9E7D-BFE2-6765-2CA4-0D2DF2EB8BCE}"/>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312447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00C9-2F9E-8A17-01D6-B5F0A53FD5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638FA0-86E0-833F-23AB-D8AA0B93A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4984B-A763-3CBD-32F9-1103733D4717}"/>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5C876FDC-F22A-6209-4B17-A4117ACC3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30A568-5174-B001-21AE-C6BC2E6D4302}"/>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389694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F9B3F2-2D3A-21BF-B4AA-1621E6C48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1A1CAC-C918-6584-FB2B-C2B0237D1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B2313-A253-5FAF-4C78-49CEF289BDFB}"/>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00E55C4A-3602-9E18-87C5-236C30EF7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3D0F4-2F72-2A48-5375-A6C81E6D9C3C}"/>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192136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CF90-2B80-47E3-8D65-E33AFB537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426A61-F6BE-6CB5-A81B-EED3EF1B5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85188F-5D28-C74D-4371-9DE31A983574}"/>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5508A05C-E237-D3C2-FF6D-20563B435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19BE6-EFFE-7BB5-3ED0-9BD09EEA857E}"/>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36964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CFE8-3F29-02DC-6DEE-3B8DCD57B6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6BF8C2-7BD0-7757-8086-73336A0DA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F757F-3050-D645-A222-23F7F3CA36D7}"/>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102C321A-FBFA-94DB-1C4B-5716DFBED9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95D92-8993-6307-4901-6BD34905A429}"/>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52869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DA24-EF1E-F966-3620-43690F5A2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0898DE-9D39-5586-BB56-F334E2B7D0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D8A7DB-F0C6-C3AD-5C76-F3A25476C4B9}"/>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7DC45B88-76F7-F820-AEC3-783295816A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EAC85-0A7B-51C6-2317-53C8A45985E5}"/>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198408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3FCE-60AC-CF84-8910-391A079829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16303E-F64B-56DA-DD08-8ADF2567C9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07BD7-E3EB-83B3-D2E5-3B5A83FAE6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80041C-8B06-53E0-ADBE-C98F451948FF}"/>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6" name="Footer Placeholder 5">
            <a:extLst>
              <a:ext uri="{FF2B5EF4-FFF2-40B4-BE49-F238E27FC236}">
                <a16:creationId xmlns:a16="http://schemas.microsoft.com/office/drawing/2014/main" id="{331B892F-B57A-99B9-CA7A-007AFAAFC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33E1DC-48E6-2CC4-D7E6-1C63720413C9}"/>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406832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0C97-845D-E147-5D08-65D96C70C69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8923B1-933C-37D2-52A4-3DDDA8DAE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058D5-8B61-843C-4340-F509E3A71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3FE7D4-3F5B-B64A-9148-6202ECB57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58E5C-0A7A-AF8F-D952-BB49E0A6E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3AB3D9-1E9E-728A-A1C8-4F0B5C1E8D86}"/>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8" name="Footer Placeholder 7">
            <a:extLst>
              <a:ext uri="{FF2B5EF4-FFF2-40B4-BE49-F238E27FC236}">
                <a16:creationId xmlns:a16="http://schemas.microsoft.com/office/drawing/2014/main" id="{BAB0F567-789E-6A23-E03C-0995531311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C3C672-505E-02B3-1482-07BE12EF3427}"/>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416625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7E71-FF29-7F5F-3302-E58C8B96C9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59D820-1C21-3F99-C00B-FC9452C8C4F6}"/>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4" name="Footer Placeholder 3">
            <a:extLst>
              <a:ext uri="{FF2B5EF4-FFF2-40B4-BE49-F238E27FC236}">
                <a16:creationId xmlns:a16="http://schemas.microsoft.com/office/drawing/2014/main" id="{DCBD82D8-1B9B-057F-51C7-7941543BFD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072067-900D-8C8A-35DE-31AC982C3FEC}"/>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256628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698D4-8126-9762-C611-ED1A606CF4FE}"/>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3" name="Footer Placeholder 2">
            <a:extLst>
              <a:ext uri="{FF2B5EF4-FFF2-40B4-BE49-F238E27FC236}">
                <a16:creationId xmlns:a16="http://schemas.microsoft.com/office/drawing/2014/main" id="{8B05237E-3A6E-DD60-CC6D-13DA015AC2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ECCE9E-8482-FD59-67A8-E2DA74940346}"/>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3074055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D660-7758-BA4C-9383-0AB88F5DC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10B81C-A558-275A-88AF-5631016F8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259062-82F4-8E25-3E5F-75F3B229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E6758-AB8E-8218-911E-EE81280A4BD6}"/>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6" name="Footer Placeholder 5">
            <a:extLst>
              <a:ext uri="{FF2B5EF4-FFF2-40B4-BE49-F238E27FC236}">
                <a16:creationId xmlns:a16="http://schemas.microsoft.com/office/drawing/2014/main" id="{ADE8DA10-8FE9-AE81-40B1-537296B8C9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3C8588-CB2B-84B8-AE78-53657BC8A6AC}"/>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32453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4028-DAF8-15D6-0C58-E82AFB365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19E8FB-E072-51CF-7752-036F6761D4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55790-0B39-C562-C7A8-EFAF57F08A2E}"/>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EF2C55E0-EDB6-A7A8-7831-C57C44904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E3C5A-AD4C-A255-B0A1-0DA25A9D54F2}"/>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64959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23D5-0B14-0893-DBDE-769138559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1F4973-9481-0B5C-0021-C9BD785FF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E4F448-BE1F-3490-2D67-6227457B1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14DF-B9E9-8DD4-DFAF-0804F115FF5B}"/>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6" name="Footer Placeholder 5">
            <a:extLst>
              <a:ext uri="{FF2B5EF4-FFF2-40B4-BE49-F238E27FC236}">
                <a16:creationId xmlns:a16="http://schemas.microsoft.com/office/drawing/2014/main" id="{DE816242-5C0C-B8E0-139A-51294B156E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4CB7A-0BA6-04F1-F3ED-D7305ADA63EA}"/>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4196993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F408-C0F1-E9BA-9DAD-7473F25FF6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D1BF1B-35DD-03D3-B0D2-8EC00A963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52763-A411-21E0-A163-A5120D217F8E}"/>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5802ABC6-56D7-7AAA-702E-8C384D744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288DE5-7107-7377-5B9D-FA171C2D9A0A}"/>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2619682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88DC7-9C38-AED2-20A1-B00F7E654B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9DC4C2-A778-C4A0-DC0B-EE449C9CD1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E0D0C-E78B-4BB4-8842-C71EF850398C}"/>
              </a:ext>
            </a:extLst>
          </p:cNvPr>
          <p:cNvSpPr>
            <a:spLocks noGrp="1"/>
          </p:cNvSpPr>
          <p:nvPr>
            <p:ph type="dt" sz="half" idx="10"/>
          </p:nvPr>
        </p:nvSpPr>
        <p:spPr/>
        <p:txBody>
          <a:body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7ACDC50C-9AC0-C2F5-C8D3-3FC40F3D9D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9A66D-585E-0525-1A58-B1175DE2260B}"/>
              </a:ext>
            </a:extLst>
          </p:cNvPr>
          <p:cNvSpPr>
            <a:spLocks noGrp="1"/>
          </p:cNvSpPr>
          <p:nvPr>
            <p:ph type="sldNum" sz="quarter" idx="12"/>
          </p:nvPr>
        </p:nvSpPr>
        <p:spPr/>
        <p:txBody>
          <a:bodyPr/>
          <a:lstStyle/>
          <a:p>
            <a:fld id="{A3FF83CA-D426-4EA5-BA48-0D8BAC071F67}" type="slidenum">
              <a:rPr lang="en-GB" smtClean="0"/>
              <a:t>‹#›</a:t>
            </a:fld>
            <a:endParaRPr lang="en-GB"/>
          </a:p>
        </p:txBody>
      </p:sp>
    </p:spTree>
    <p:extLst>
      <p:ext uri="{BB962C8B-B14F-4D97-AF65-F5344CB8AC3E}">
        <p14:creationId xmlns:p14="http://schemas.microsoft.com/office/powerpoint/2010/main" val="406536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2FA2-3AFA-2383-C769-B9A8696A8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DC76B6-EC7C-6E8C-9F60-554AE1F9D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14EEB-EFE9-9D49-9686-5C309074ECD2}"/>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A0A67EE7-5DDA-1A9C-99C8-679B267340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2E0F5D-D5A0-A981-63A0-2D23A40A517D}"/>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164680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42EC-94D5-6A57-3DE9-FAB1006D49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9BFC00-7512-36F0-6BAF-3B500EC0E4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217A4E-1C82-23D4-9341-BE39CA65C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16CF24-5D2D-0B94-6A73-55DF497116B9}"/>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6" name="Footer Placeholder 5">
            <a:extLst>
              <a:ext uri="{FF2B5EF4-FFF2-40B4-BE49-F238E27FC236}">
                <a16:creationId xmlns:a16="http://schemas.microsoft.com/office/drawing/2014/main" id="{D6F77A84-6790-1528-B402-D8305610A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A2A2F2-BF3B-0416-4180-8AF744CD33BB}"/>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5757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C291-FB26-BA45-61EA-7459FE312D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FFB9A9-F051-A032-E905-129E639AF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0C78E-91CE-350A-57B6-9CA17DE5E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0B862-57EA-3471-4119-26D50D242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9F829-7EF3-6153-FBBC-A8ABEC06C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63A27-7FFA-AA11-AD8D-CE4D6B071627}"/>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8" name="Footer Placeholder 7">
            <a:extLst>
              <a:ext uri="{FF2B5EF4-FFF2-40B4-BE49-F238E27FC236}">
                <a16:creationId xmlns:a16="http://schemas.microsoft.com/office/drawing/2014/main" id="{421E17A3-62E6-C0B6-A76E-D02DBEF57B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3B6E26-F501-43F5-E487-5A40669FF7CA}"/>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44513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513B-814A-E08A-4776-28C52B26D7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490FFF-9D89-4C78-6B48-A2B33191764F}"/>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4" name="Footer Placeholder 3">
            <a:extLst>
              <a:ext uri="{FF2B5EF4-FFF2-40B4-BE49-F238E27FC236}">
                <a16:creationId xmlns:a16="http://schemas.microsoft.com/office/drawing/2014/main" id="{625881AF-F05F-89E3-C144-C4E76EE9C7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6E6C32-4DE1-0085-F873-2521C922CACF}"/>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334165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AC3A3-0C74-D892-8279-56A95E525E91}"/>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3" name="Footer Placeholder 2">
            <a:extLst>
              <a:ext uri="{FF2B5EF4-FFF2-40B4-BE49-F238E27FC236}">
                <a16:creationId xmlns:a16="http://schemas.microsoft.com/office/drawing/2014/main" id="{50946038-5538-9326-3B3E-51B55CACC4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3D5B28-12FB-3E53-E7BF-3ADC0E0ACB57}"/>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255242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D4C-C34A-ABA0-76B2-4CA30C91F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6DF74-6CA5-23B8-FA48-DF41273151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05744-BD1B-6AA6-2DBB-BEFC28993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983501-56D2-9C34-FB7C-33D90CA6E588}"/>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6" name="Footer Placeholder 5">
            <a:extLst>
              <a:ext uri="{FF2B5EF4-FFF2-40B4-BE49-F238E27FC236}">
                <a16:creationId xmlns:a16="http://schemas.microsoft.com/office/drawing/2014/main" id="{5E696D9E-D3B8-E43E-1282-8DC64B55D8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3C0F26-5F59-2127-C115-30D4616AA519}"/>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203625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36D7-E8F5-23B7-DCBB-07DC4D0E8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D906F5-08BB-3C0E-BE34-AF2ACB727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EA4100-9A8B-0F4F-3510-DC7D1CA76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55BAE-671D-57B6-0EA9-9D9FD26F01C0}"/>
              </a:ext>
            </a:extLst>
          </p:cNvPr>
          <p:cNvSpPr>
            <a:spLocks noGrp="1"/>
          </p:cNvSpPr>
          <p:nvPr>
            <p:ph type="dt" sz="half" idx="10"/>
          </p:nvPr>
        </p:nvSpPr>
        <p:spPr/>
        <p:txBody>
          <a:bodyPr/>
          <a:lstStyle/>
          <a:p>
            <a:fld id="{088554C5-76B4-4856-86BD-F1B9CFE0D7A1}" type="datetimeFigureOut">
              <a:rPr lang="en-GB" smtClean="0"/>
              <a:t>09/03/2026</a:t>
            </a:fld>
            <a:endParaRPr lang="en-GB"/>
          </a:p>
        </p:txBody>
      </p:sp>
      <p:sp>
        <p:nvSpPr>
          <p:cNvPr id="6" name="Footer Placeholder 5">
            <a:extLst>
              <a:ext uri="{FF2B5EF4-FFF2-40B4-BE49-F238E27FC236}">
                <a16:creationId xmlns:a16="http://schemas.microsoft.com/office/drawing/2014/main" id="{AC2D2929-D889-4FC7-54F6-B678B51114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59B42D-BC13-7853-8FF8-A2FF705C50AA}"/>
              </a:ext>
            </a:extLst>
          </p:cNvPr>
          <p:cNvSpPr>
            <a:spLocks noGrp="1"/>
          </p:cNvSpPr>
          <p:nvPr>
            <p:ph type="sldNum" sz="quarter" idx="12"/>
          </p:nvPr>
        </p:nvSpPr>
        <p:spPr/>
        <p:txBody>
          <a:bodyPr/>
          <a:lstStyle/>
          <a:p>
            <a:fld id="{47764E3A-4B81-426E-8E0E-EC6BCBC2416E}" type="slidenum">
              <a:rPr lang="en-GB" smtClean="0"/>
              <a:t>‹#›</a:t>
            </a:fld>
            <a:endParaRPr lang="en-GB"/>
          </a:p>
        </p:txBody>
      </p:sp>
    </p:spTree>
    <p:extLst>
      <p:ext uri="{BB962C8B-B14F-4D97-AF65-F5344CB8AC3E}">
        <p14:creationId xmlns:p14="http://schemas.microsoft.com/office/powerpoint/2010/main" val="187029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B36B0-51B9-4D27-6659-8C1A5F195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0A3C0-F363-4316-990C-433B9D20F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42D6DA-3B91-9601-5B0F-E2A2BF685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554C5-76B4-4856-86BD-F1B9CFE0D7A1}" type="datetimeFigureOut">
              <a:rPr lang="en-GB" smtClean="0"/>
              <a:t>09/03/2026</a:t>
            </a:fld>
            <a:endParaRPr lang="en-GB"/>
          </a:p>
        </p:txBody>
      </p:sp>
      <p:sp>
        <p:nvSpPr>
          <p:cNvPr id="5" name="Footer Placeholder 4">
            <a:extLst>
              <a:ext uri="{FF2B5EF4-FFF2-40B4-BE49-F238E27FC236}">
                <a16:creationId xmlns:a16="http://schemas.microsoft.com/office/drawing/2014/main" id="{C6406EA8-75AD-F02D-0895-33A8D8CC8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6B6DA3-9523-90AA-CCAB-51EBA4100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64E3A-4B81-426E-8E0E-EC6BCBC2416E}" type="slidenum">
              <a:rPr lang="en-GB" smtClean="0"/>
              <a:t>‹#›</a:t>
            </a:fld>
            <a:endParaRPr lang="en-GB"/>
          </a:p>
        </p:txBody>
      </p:sp>
    </p:spTree>
    <p:extLst>
      <p:ext uri="{BB962C8B-B14F-4D97-AF65-F5344CB8AC3E}">
        <p14:creationId xmlns:p14="http://schemas.microsoft.com/office/powerpoint/2010/main" val="298609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A1A6C-E109-71F2-F744-312BCCBA4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F1E2D1-A4C8-BFA3-187D-72FDE031C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8711F-0278-186E-C0DB-C57AC845A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4BA2F8-FAEB-4DDC-AB6A-F32EB95166D8}" type="datetimeFigureOut">
              <a:rPr lang="en-GB" smtClean="0"/>
              <a:t>09/03/2026</a:t>
            </a:fld>
            <a:endParaRPr lang="en-GB"/>
          </a:p>
        </p:txBody>
      </p:sp>
      <p:sp>
        <p:nvSpPr>
          <p:cNvPr id="5" name="Footer Placeholder 4">
            <a:extLst>
              <a:ext uri="{FF2B5EF4-FFF2-40B4-BE49-F238E27FC236}">
                <a16:creationId xmlns:a16="http://schemas.microsoft.com/office/drawing/2014/main" id="{E498FBF6-22D5-6296-EDD8-4537E99FA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8B3B87F-DC1D-1D93-9B80-DBFCC374D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FF83CA-D426-4EA5-BA48-0D8BAC071F67}" type="slidenum">
              <a:rPr lang="en-GB" smtClean="0"/>
              <a:t>‹#›</a:t>
            </a:fld>
            <a:endParaRPr lang="en-GB"/>
          </a:p>
        </p:txBody>
      </p:sp>
    </p:spTree>
    <p:extLst>
      <p:ext uri="{BB962C8B-B14F-4D97-AF65-F5344CB8AC3E}">
        <p14:creationId xmlns:p14="http://schemas.microsoft.com/office/powerpoint/2010/main" val="3042086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mailto:EDIHubPlus@leeds.ac.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hemeOverride" Target="../theme/themeOverride1.xml"/><Relationship Id="rId5" Type="http://schemas.openxmlformats.org/officeDocument/2006/relationships/hyperlink" Target="https://www.ukri.org/apply-for-funding/how-to-apply/check-if-you-are-eligible-for-research-and-innovation-funding/eligibility-as-an-individual/"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hyperlink" Target="mailto:edihubplus@leeds.ac.uk"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hyperlink" Target="https://www.linkedin.com/company/epsrc-edi-hub-plus" TargetMode="External"/><Relationship Id="rId4" Type="http://schemas.openxmlformats.org/officeDocument/2006/relationships/hyperlink" Target="mailto:EDIHubPlus@leeds.ac.uk"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1C72965-A0D7-1180-D5D0-38C779C694C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D3344CC-B281-C54A-BA8D-2C21D1101059}"/>
              </a:ext>
            </a:extLst>
          </p:cNvPr>
          <p:cNvSpPr txBox="1"/>
          <p:nvPr/>
        </p:nvSpPr>
        <p:spPr>
          <a:xfrm>
            <a:off x="162777" y="82294"/>
            <a:ext cx="12192000" cy="584775"/>
          </a:xfrm>
          <a:prstGeom prst="rect">
            <a:avLst/>
          </a:prstGeom>
          <a:noFill/>
        </p:spPr>
        <p:txBody>
          <a:bodyPr wrap="square" rtlCol="0">
            <a:spAutoFit/>
          </a:bodyPr>
          <a:lstStyle/>
          <a:p>
            <a:r>
              <a:rPr lang="en-GB" sz="3200" b="1" dirty="0">
                <a:solidFill>
                  <a:srgbClr val="294A70"/>
                </a:solidFill>
                <a:latin typeface="Arial" panose="020B0604020202020204" pitchFamily="34" charset="0"/>
                <a:cs typeface="Arial" panose="020B0604020202020204" pitchFamily="34" charset="0"/>
              </a:rPr>
              <a:t>EDI </a:t>
            </a:r>
            <a:r>
              <a:rPr lang="en-GB" sz="3200" b="1" dirty="0">
                <a:solidFill>
                  <a:srgbClr val="F4A124"/>
                </a:solidFill>
                <a:latin typeface="Arial" panose="020B0604020202020204" pitchFamily="34" charset="0"/>
                <a:cs typeface="Arial" panose="020B0604020202020204" pitchFamily="34" charset="0"/>
              </a:rPr>
              <a:t>Hub+</a:t>
            </a:r>
            <a:r>
              <a:rPr lang="en-GB" sz="3200" b="1" dirty="0">
                <a:solidFill>
                  <a:srgbClr val="294A70"/>
                </a:solidFill>
                <a:latin typeface="Arial" panose="020B0604020202020204" pitchFamily="34" charset="0"/>
                <a:cs typeface="Arial" panose="020B0604020202020204" pitchFamily="34" charset="0"/>
              </a:rPr>
              <a:t> Flexible Fund: Information Webinar (4 March 2026)</a:t>
            </a:r>
          </a:p>
        </p:txBody>
      </p:sp>
      <p:sp>
        <p:nvSpPr>
          <p:cNvPr id="4" name="TextBox 3">
            <a:extLst>
              <a:ext uri="{FF2B5EF4-FFF2-40B4-BE49-F238E27FC236}">
                <a16:creationId xmlns:a16="http://schemas.microsoft.com/office/drawing/2014/main" id="{633371BB-54C4-0B6D-C070-07C2AB68488A}"/>
              </a:ext>
            </a:extLst>
          </p:cNvPr>
          <p:cNvSpPr txBox="1"/>
          <p:nvPr/>
        </p:nvSpPr>
        <p:spPr>
          <a:xfrm>
            <a:off x="183372" y="757951"/>
            <a:ext cx="11866446" cy="1569660"/>
          </a:xfrm>
          <a:prstGeom prst="rect">
            <a:avLst/>
          </a:prstGeom>
          <a:noFill/>
        </p:spPr>
        <p:txBody>
          <a:bodyPr wrap="square" rtlCol="0">
            <a:spAutoFit/>
          </a:bodyPr>
          <a:lstStyle/>
          <a:p>
            <a:r>
              <a:rPr lang="en-GB" sz="2400" b="1" dirty="0">
                <a:solidFill>
                  <a:srgbClr val="294A70"/>
                </a:solidFill>
                <a:latin typeface="Arial" panose="020B0604020202020204" pitchFamily="34" charset="0"/>
                <a:cs typeface="Arial" panose="020B0604020202020204" pitchFamily="34" charset="0"/>
              </a:rPr>
              <a:t>To activate closed captions</a:t>
            </a:r>
            <a:r>
              <a:rPr lang="en-GB" sz="2400" dirty="0">
                <a:solidFill>
                  <a:srgbClr val="294A70"/>
                </a:solidFill>
                <a:latin typeface="Arial" panose="020B0604020202020204" pitchFamily="34" charset="0"/>
                <a:cs typeface="Arial" panose="020B0604020202020204" pitchFamily="34" charset="0"/>
              </a:rPr>
              <a:t>: 1) In the meeting controls</a:t>
            </a:r>
          </a:p>
          <a:p>
            <a:r>
              <a:rPr lang="en-GB" sz="2400" dirty="0">
                <a:solidFill>
                  <a:srgbClr val="294A70"/>
                </a:solidFill>
                <a:latin typeface="Arial" panose="020B0604020202020204" pitchFamily="34" charset="0"/>
                <a:cs typeface="Arial" panose="020B0604020202020204" pitchFamily="34" charset="0"/>
              </a:rPr>
              <a:t>at the top of the screen, select ‘More’ (the three dots). </a:t>
            </a:r>
          </a:p>
          <a:p>
            <a:r>
              <a:rPr lang="en-GB" sz="2400" dirty="0">
                <a:solidFill>
                  <a:srgbClr val="294A70"/>
                </a:solidFill>
                <a:latin typeface="Arial" panose="020B0604020202020204" pitchFamily="34" charset="0"/>
                <a:cs typeface="Arial" panose="020B0604020202020204" pitchFamily="34" charset="0"/>
              </a:rPr>
              <a:t>2) Go to ‘Language and speech’ and select ‘Show live captions’.</a:t>
            </a:r>
          </a:p>
          <a:p>
            <a:endParaRPr lang="en-US" sz="2400" dirty="0">
              <a:solidFill>
                <a:srgbClr val="294A70"/>
              </a:solidFill>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0087284-66AA-4500-6920-E352B24A3461}"/>
              </a:ext>
            </a:extLst>
          </p:cNvPr>
          <p:cNvSpPr txBox="1"/>
          <p:nvPr/>
        </p:nvSpPr>
        <p:spPr>
          <a:xfrm>
            <a:off x="162777" y="2218438"/>
            <a:ext cx="11907636" cy="4893647"/>
          </a:xfrm>
          <a:prstGeom prst="rect">
            <a:avLst/>
          </a:prstGeom>
          <a:noFill/>
        </p:spPr>
        <p:txBody>
          <a:bodyPr wrap="square" rtlCol="0">
            <a:spAutoFit/>
          </a:bodyPr>
          <a:lstStyle/>
          <a:p>
            <a:r>
              <a:rPr lang="en-GB" sz="2400" b="1" dirty="0">
                <a:solidFill>
                  <a:srgbClr val="294A70"/>
                </a:solidFill>
                <a:latin typeface="Arial" panose="020B0604020202020204" pitchFamily="34" charset="0"/>
                <a:cs typeface="Arial" panose="020B0604020202020204" pitchFamily="34" charset="0"/>
              </a:rPr>
              <a:t>Q&amp;A: </a:t>
            </a:r>
            <a:r>
              <a:rPr lang="en-GB" sz="2400" dirty="0">
                <a:solidFill>
                  <a:srgbClr val="294A70"/>
                </a:solidFill>
                <a:latin typeface="Arial" panose="020B0604020202020204" pitchFamily="34" charset="0"/>
                <a:cs typeface="Arial" panose="020B0604020202020204" pitchFamily="34" charset="0"/>
              </a:rPr>
              <a:t>There will be a specific Q&amp;A section after the presentation. Please use the Q&amp;A function to share questions with the speaker. Questions will not be visible to the audience, only to the speaker and host. Questions can be submitted with your name or anonymously. Any questions not addressed during the session will be circulated with answers after the webinar.</a:t>
            </a:r>
          </a:p>
          <a:p>
            <a:endParaRPr lang="en-US" sz="2400" dirty="0">
              <a:solidFill>
                <a:srgbClr val="294A70"/>
              </a:solidFill>
              <a:latin typeface="Arial" panose="020B0604020202020204" pitchFamily="34" charset="0"/>
              <a:cs typeface="Arial" panose="020B0604020202020204" pitchFamily="34" charset="0"/>
            </a:endParaRPr>
          </a:p>
          <a:p>
            <a:r>
              <a:rPr lang="en-GB" sz="2400" b="1" dirty="0">
                <a:solidFill>
                  <a:srgbClr val="294A70"/>
                </a:solidFill>
                <a:latin typeface="Arial" panose="020B0604020202020204" pitchFamily="34" charset="0"/>
                <a:cs typeface="Arial" panose="020B0604020202020204" pitchFamily="34" charset="0"/>
              </a:rPr>
              <a:t>Code of conduct: </a:t>
            </a:r>
            <a:r>
              <a:rPr lang="en-GB" sz="2400" dirty="0">
                <a:solidFill>
                  <a:srgbClr val="294A70"/>
                </a:solidFill>
                <a:latin typeface="Arial" panose="020B0604020202020204" pitchFamily="34" charset="0"/>
                <a:cs typeface="Arial" panose="020B0604020202020204" pitchFamily="34" charset="0"/>
              </a:rPr>
              <a:t>We are dedicated to providing a harassment-free experience for everyone</a:t>
            </a:r>
            <a:r>
              <a:rPr lang="en-US" sz="2400" dirty="0">
                <a:solidFill>
                  <a:srgbClr val="294A70"/>
                </a:solidFill>
                <a:latin typeface="Arial" panose="020B0604020202020204" pitchFamily="34" charset="0"/>
                <a:cs typeface="Arial" panose="020B0604020202020204" pitchFamily="34" charset="0"/>
              </a:rPr>
              <a:t>. We do not tolerate harassment of event participants in any form. Abusive language or imagery is not appropriate in any of our events, and any participants violating these rules may be expelled from EDI Hub+ events at the discretion of the event </a:t>
            </a:r>
            <a:r>
              <a:rPr lang="en-US" sz="2400" dirty="0" err="1">
                <a:solidFill>
                  <a:srgbClr val="294A70"/>
                </a:solidFill>
                <a:latin typeface="Arial" panose="020B0604020202020204" pitchFamily="34" charset="0"/>
                <a:cs typeface="Arial" panose="020B0604020202020204" pitchFamily="34" charset="0"/>
              </a:rPr>
              <a:t>organisers</a:t>
            </a:r>
            <a:r>
              <a:rPr lang="en-US" sz="2400" dirty="0">
                <a:solidFill>
                  <a:srgbClr val="294A70"/>
                </a:solidFill>
                <a:latin typeface="Arial" panose="020B0604020202020204" pitchFamily="34" charset="0"/>
                <a:cs typeface="Arial" panose="020B0604020202020204" pitchFamily="34" charset="0"/>
              </a:rPr>
              <a:t>.</a:t>
            </a:r>
          </a:p>
          <a:p>
            <a:endParaRPr lang="en-US" sz="2400" dirty="0">
              <a:solidFill>
                <a:srgbClr val="294A70"/>
              </a:solidFill>
              <a:latin typeface="Arial" panose="020B0604020202020204" pitchFamily="34" charset="0"/>
              <a:cs typeface="Arial" panose="020B0604020202020204" pitchFamily="34" charset="0"/>
            </a:endParaRPr>
          </a:p>
          <a:p>
            <a:endParaRPr lang="en-US" sz="2400" dirty="0">
              <a:solidFill>
                <a:srgbClr val="294A7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5CE6F6B-A96A-CC75-89A1-DDDB86203105}"/>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pic>
        <p:nvPicPr>
          <p:cNvPr id="14" name="Picture 13">
            <a:extLst>
              <a:ext uri="{FF2B5EF4-FFF2-40B4-BE49-F238E27FC236}">
                <a16:creationId xmlns:a16="http://schemas.microsoft.com/office/drawing/2014/main" id="{59680C16-7AEB-9CE6-DEB6-C6859C0531B7}"/>
              </a:ext>
            </a:extLst>
          </p:cNvPr>
          <p:cNvPicPr>
            <a:picLocks noChangeAspect="1"/>
          </p:cNvPicPr>
          <p:nvPr/>
        </p:nvPicPr>
        <p:blipFill>
          <a:blip r:embed="rId4"/>
          <a:stretch>
            <a:fillRect/>
          </a:stretch>
        </p:blipFill>
        <p:spPr>
          <a:xfrm>
            <a:off x="7960444" y="792158"/>
            <a:ext cx="4128424" cy="750623"/>
          </a:xfrm>
          <a:prstGeom prst="rect">
            <a:avLst/>
          </a:prstGeom>
        </p:spPr>
      </p:pic>
    </p:spTree>
    <p:custDataLst>
      <p:tags r:id="rId1"/>
    </p:custDataLst>
    <p:extLst>
      <p:ext uri="{BB962C8B-B14F-4D97-AF65-F5344CB8AC3E}">
        <p14:creationId xmlns:p14="http://schemas.microsoft.com/office/powerpoint/2010/main" val="187663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30B7926-DBFC-D102-F27A-FDBA544451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F41713-317A-39D1-EF22-38909726C39D}"/>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A82B11AC-5829-4D0B-32B5-A83C8FA14F0D}"/>
              </a:ext>
            </a:extLst>
          </p:cNvPr>
          <p:cNvSpPr txBox="1"/>
          <p:nvPr/>
        </p:nvSpPr>
        <p:spPr>
          <a:xfrm>
            <a:off x="776940" y="989915"/>
            <a:ext cx="10524565" cy="1384995"/>
          </a:xfrm>
          <a:prstGeom prst="rect">
            <a:avLst/>
          </a:prstGeom>
          <a:noFill/>
        </p:spPr>
        <p:txBody>
          <a:bodyPr wrap="square" rtlCol="0">
            <a:spAutoFit/>
          </a:bodyPr>
          <a:lstStyle/>
          <a:p>
            <a:r>
              <a:rPr lang="en-GB" sz="2800" b="1" dirty="0">
                <a:solidFill>
                  <a:srgbClr val="294A70"/>
                </a:solidFill>
                <a:latin typeface="Arial" panose="020B0604020202020204" pitchFamily="34" charset="0"/>
                <a:cs typeface="Arial" panose="020B0604020202020204" pitchFamily="34" charset="0"/>
              </a:rPr>
              <a:t>1. Career Pathways: </a:t>
            </a:r>
            <a:r>
              <a:rPr lang="en-GB" sz="2800" dirty="0">
                <a:solidFill>
                  <a:srgbClr val="294A70"/>
                </a:solidFill>
                <a:latin typeface="Arial" panose="020B0604020202020204" pitchFamily="34" charset="0"/>
                <a:cs typeface="Arial" panose="020B0604020202020204" pitchFamily="34" charset="0"/>
              </a:rPr>
              <a:t>We welcome proposals that focus on one or multiple aspects of career pathways. </a:t>
            </a:r>
          </a:p>
          <a:p>
            <a:endParaRPr lang="en-GB" sz="2800" dirty="0">
              <a:solidFill>
                <a:srgbClr val="294A7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AD24B81-C78F-81B9-4CE8-C3DD9151EA6F}"/>
              </a:ext>
            </a:extLst>
          </p:cNvPr>
          <p:cNvSpPr txBox="1"/>
          <p:nvPr/>
        </p:nvSpPr>
        <p:spPr>
          <a:xfrm>
            <a:off x="776940" y="2004287"/>
            <a:ext cx="10524565" cy="4524315"/>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Growing diverse leadership in research and innovation.</a:t>
            </a:r>
          </a:p>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Attracting and retaining diverse doctoral students, and removing barriers to doctoral study for underrepresented groups. </a:t>
            </a:r>
          </a:p>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Making the transition to an academic career attractive and open to everyone. </a:t>
            </a:r>
          </a:p>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Providing support at key career transitions to address the ‘leaky pipeline’.</a:t>
            </a:r>
          </a:p>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Making broader research and innovation roles (e.g., Research Technical Professionals, Research Software Engineers) more attractive and empowering. </a:t>
            </a:r>
          </a:p>
          <a:p>
            <a:pPr marL="457200" indent="-457200">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Supporting cross-sectoral transitions (e.g., into / out of academia and industry). </a:t>
            </a:r>
          </a:p>
          <a:p>
            <a:endParaRPr lang="en-GB" sz="24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A2F662B-0A8D-1E2C-0306-3F33A0CC0A59}"/>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40640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A2D36EB-7FEB-22DF-1B6D-691D5CAD1A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B78612-73AD-BF7A-175A-45BE05083E22}"/>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B39E3123-6A9C-2E7A-0534-45A66AE3C56B}"/>
              </a:ext>
            </a:extLst>
          </p:cNvPr>
          <p:cNvSpPr txBox="1"/>
          <p:nvPr/>
        </p:nvSpPr>
        <p:spPr>
          <a:xfrm>
            <a:off x="833717" y="962063"/>
            <a:ext cx="10524565" cy="1384995"/>
          </a:xfrm>
          <a:prstGeom prst="rect">
            <a:avLst/>
          </a:prstGeom>
          <a:noFill/>
        </p:spPr>
        <p:txBody>
          <a:bodyPr wrap="square" rtlCol="0">
            <a:spAutoFit/>
          </a:bodyPr>
          <a:lstStyle/>
          <a:p>
            <a:r>
              <a:rPr lang="en-GB" sz="2800" b="1" dirty="0">
                <a:solidFill>
                  <a:srgbClr val="294A70"/>
                </a:solidFill>
                <a:latin typeface="Arial" panose="020B0604020202020204" pitchFamily="34" charset="0"/>
                <a:cs typeface="Arial" panose="020B0604020202020204" pitchFamily="34" charset="0"/>
              </a:rPr>
              <a:t>2. Research Funding and Processes: </a:t>
            </a:r>
            <a:r>
              <a:rPr lang="en-GB" sz="2800" dirty="0">
                <a:solidFill>
                  <a:srgbClr val="294A70"/>
                </a:solidFill>
                <a:latin typeface="Arial" panose="020B0604020202020204" pitchFamily="34" charset="0"/>
                <a:cs typeface="Arial" panose="020B0604020202020204" pitchFamily="34" charset="0"/>
              </a:rPr>
              <a:t>We welcome proposals that focus on one or multiple aspects of the funding process.</a:t>
            </a:r>
          </a:p>
          <a:p>
            <a:endParaRPr lang="en-GB" sz="2800" dirty="0">
              <a:solidFill>
                <a:srgbClr val="294A7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DA11767-9FC4-D55C-FAE0-7808B5D56779}"/>
              </a:ext>
            </a:extLst>
          </p:cNvPr>
          <p:cNvSpPr txBox="1"/>
          <p:nvPr/>
        </p:nvSpPr>
        <p:spPr>
          <a:xfrm>
            <a:off x="678087" y="2082111"/>
            <a:ext cx="10524565"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Inclusive pre-submission selection practices and demand management in academic institutions.</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Reducing the burden for specific groups, such as disabled people, those with caring responsibilities. </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Inclusive practice within EPSRC investments (i.e., EPSRC grants operating their own flexible fund). </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Trialling and evaluating alternative approaches to a) calls for proposals, b) application processes, and c) the assessment of applications, including alternative approaches to peer review. </a:t>
            </a:r>
          </a:p>
          <a:p>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80C46B8-4F4D-D158-7061-704A74281093}"/>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69436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E66D954-3F17-2041-503B-3A82E775DC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7DC47C-F7E0-4F68-8C45-BC362C901DB6}"/>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8ED61F41-2BD2-1615-4C4F-9025CB1F1A17}"/>
              </a:ext>
            </a:extLst>
          </p:cNvPr>
          <p:cNvSpPr txBox="1"/>
          <p:nvPr/>
        </p:nvSpPr>
        <p:spPr>
          <a:xfrm>
            <a:off x="760466" y="878988"/>
            <a:ext cx="10524565" cy="1384995"/>
          </a:xfrm>
          <a:prstGeom prst="rect">
            <a:avLst/>
          </a:prstGeom>
          <a:noFill/>
        </p:spPr>
        <p:txBody>
          <a:bodyPr wrap="square" rtlCol="0">
            <a:spAutoFit/>
          </a:bodyPr>
          <a:lstStyle/>
          <a:p>
            <a:r>
              <a:rPr lang="en-GB" sz="2800" b="1" dirty="0">
                <a:solidFill>
                  <a:srgbClr val="294A70"/>
                </a:solidFill>
                <a:latin typeface="Arial" panose="020B0604020202020204" pitchFamily="34" charset="0"/>
                <a:cs typeface="Arial" panose="020B0604020202020204" pitchFamily="34" charset="0"/>
              </a:rPr>
              <a:t>3. Organisational Culture:</a:t>
            </a:r>
            <a:r>
              <a:rPr lang="en-GB" sz="2800" dirty="0">
                <a:solidFill>
                  <a:srgbClr val="294A70"/>
                </a:solidFill>
                <a:latin typeface="Arial" panose="020B0604020202020204" pitchFamily="34" charset="0"/>
                <a:cs typeface="Arial" panose="020B0604020202020204" pitchFamily="34" charset="0"/>
              </a:rPr>
              <a:t> We welcome proposals that focus on one or multiple aspects of organisational culture and space.</a:t>
            </a:r>
          </a:p>
          <a:p>
            <a:endParaRPr lang="en-GB" sz="2800" dirty="0">
              <a:solidFill>
                <a:srgbClr val="294A7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B13F12-52C2-22AD-4F3D-5D3ACCEF9E21}"/>
              </a:ext>
            </a:extLst>
          </p:cNvPr>
          <p:cNvSpPr txBox="1"/>
          <p:nvPr/>
        </p:nvSpPr>
        <p:spPr>
          <a:xfrm>
            <a:off x="760465" y="2008694"/>
            <a:ext cx="10524565"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Making our physical and virtual workspaces inclusive and accessible – with specific emphasis on research labs.</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Challenging harassment and micro-aggression, becoming active bystanders. </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Adopting equitable work-life balance approaches, supporting ‘family-friendly’ or ‘care-friendly’ policies and practices. </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Ensuring everyone’s participation in the research and innovation system is fully recognised.</a:t>
            </a:r>
          </a:p>
          <a:p>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6C25269-F630-4893-11E0-9F332F8A59E5}"/>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38223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3919377-B421-AA83-C27E-5AD4CCB2D2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C1A726A-DCAC-281C-8D6F-1EA751D98E6C}"/>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D302B9EA-6C9E-4A9F-E5EB-5A8E14FC155E}"/>
              </a:ext>
            </a:extLst>
          </p:cNvPr>
          <p:cNvSpPr txBox="1"/>
          <p:nvPr/>
        </p:nvSpPr>
        <p:spPr>
          <a:xfrm>
            <a:off x="832353" y="1382196"/>
            <a:ext cx="10524565" cy="2554545"/>
          </a:xfrm>
          <a:prstGeom prst="rect">
            <a:avLst/>
          </a:prstGeom>
          <a:noFill/>
        </p:spPr>
        <p:txBody>
          <a:bodyPr wrap="square" lIns="91440" tIns="45720" rIns="91440" bIns="45720" rtlCol="0" anchor="t">
            <a:spAutoFit/>
          </a:bodyPr>
          <a:lstStyle/>
          <a:p>
            <a:r>
              <a:rPr lang="en-GB" sz="3200" b="1">
                <a:solidFill>
                  <a:srgbClr val="294A70"/>
                </a:solidFill>
                <a:latin typeface="Arial"/>
                <a:cs typeface="Arial"/>
              </a:rPr>
              <a:t>What is </a:t>
            </a:r>
            <a:r>
              <a:rPr lang="en-GB" sz="3200" b="1" u="sng">
                <a:solidFill>
                  <a:srgbClr val="294A70"/>
                </a:solidFill>
                <a:latin typeface="Arial"/>
                <a:cs typeface="Arial"/>
              </a:rPr>
              <a:t>not</a:t>
            </a:r>
            <a:r>
              <a:rPr lang="en-GB" sz="3200" b="1">
                <a:solidFill>
                  <a:srgbClr val="294A70"/>
                </a:solidFill>
                <a:latin typeface="Arial"/>
                <a:cs typeface="Arial"/>
              </a:rPr>
              <a:t> in scope?</a:t>
            </a:r>
            <a:endParaRPr lang="en-GB" sz="3200" dirty="0">
              <a:solidFill>
                <a:srgbClr val="294A70"/>
              </a:solidFill>
              <a:latin typeface="Arial" panose="020B0604020202020204" pitchFamily="34" charset="0"/>
              <a:cs typeface="Arial" panose="020B0604020202020204" pitchFamily="34" charset="0"/>
            </a:endParaRPr>
          </a:p>
          <a:p>
            <a:endParaRPr lang="en-GB" sz="3200" dirty="0">
              <a:solidFill>
                <a:srgbClr val="294A70"/>
              </a:solidFill>
              <a:latin typeface="Arial" panose="020B0604020202020204" pitchFamily="34" charset="0"/>
              <a:cs typeface="Arial" panose="020B0604020202020204" pitchFamily="34" charset="0"/>
            </a:endParaRPr>
          </a:p>
          <a:p>
            <a:r>
              <a:rPr lang="en-GB" sz="3200">
                <a:solidFill>
                  <a:srgbClr val="294A70"/>
                </a:solidFill>
                <a:latin typeface="Arial"/>
                <a:cs typeface="Arial"/>
              </a:rPr>
              <a:t>X Teaching and learning</a:t>
            </a:r>
            <a:endParaRPr lang="en-GB" sz="3200" dirty="0">
              <a:solidFill>
                <a:srgbClr val="294A70"/>
              </a:solidFill>
              <a:latin typeface="Arial"/>
              <a:cs typeface="Arial"/>
            </a:endParaRPr>
          </a:p>
          <a:p>
            <a:r>
              <a:rPr lang="en-GB" sz="3200">
                <a:solidFill>
                  <a:srgbClr val="294A70"/>
                </a:solidFill>
                <a:latin typeface="Arial"/>
                <a:cs typeface="Arial"/>
              </a:rPr>
              <a:t>X Widening participation at undergraduate</a:t>
            </a:r>
            <a:r>
              <a:rPr lang="en-GB" sz="3200" dirty="0">
                <a:solidFill>
                  <a:srgbClr val="294A70"/>
                </a:solidFill>
                <a:latin typeface="Arial"/>
                <a:cs typeface="Arial"/>
              </a:rPr>
              <a:t> level</a:t>
            </a:r>
          </a:p>
          <a:p>
            <a:r>
              <a:rPr lang="en-GB" sz="3200">
                <a:solidFill>
                  <a:srgbClr val="294A70"/>
                </a:solidFill>
                <a:latin typeface="Arial"/>
                <a:cs typeface="Arial"/>
              </a:rPr>
              <a:t>X Public Engagement</a:t>
            </a:r>
            <a:endParaRPr lang="en-GB" sz="32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3B19A8B-8E8A-3972-15E9-75695731BE41}"/>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32824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D8C53B3-681E-98C4-84F9-946FBE0B67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7F80A0-8E54-F39D-47F2-6BBD71434D89}"/>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CE2F75EE-C5BF-0DEC-43C9-CA490A761A94}"/>
              </a:ext>
            </a:extLst>
          </p:cNvPr>
          <p:cNvSpPr txBox="1"/>
          <p:nvPr/>
        </p:nvSpPr>
        <p:spPr>
          <a:xfrm>
            <a:off x="776941" y="1135058"/>
            <a:ext cx="10524565" cy="3785652"/>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Flexible fund – types of project</a:t>
            </a:r>
          </a:p>
          <a:p>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The Flexible Fund will support three different types of project:</a:t>
            </a:r>
          </a:p>
          <a:p>
            <a:endParaRPr lang="en-GB" sz="2800" dirty="0">
              <a:solidFill>
                <a:srgbClr val="294A70"/>
              </a:solidFill>
              <a:latin typeface="Arial" panose="020B0604020202020204" pitchFamily="34" charset="0"/>
              <a:cs typeface="Arial" panose="020B0604020202020204" pitchFamily="34" charset="0"/>
            </a:endParaRPr>
          </a:p>
          <a:p>
            <a:pPr marL="514350" indent="-514350">
              <a:buAutoNum type="arabicParenR"/>
            </a:pPr>
            <a:r>
              <a:rPr lang="en-GB" sz="2800" dirty="0">
                <a:solidFill>
                  <a:srgbClr val="294A70"/>
                </a:solidFill>
                <a:latin typeface="Arial" panose="020B0604020202020204" pitchFamily="34" charset="0"/>
                <a:cs typeface="Arial" panose="020B0604020202020204" pitchFamily="34" charset="0"/>
              </a:rPr>
              <a:t>Pilot Projects</a:t>
            </a:r>
          </a:p>
          <a:p>
            <a:pPr marL="514350" indent="-514350">
              <a:buFontTx/>
              <a:buAutoNum type="arabicParenR"/>
            </a:pPr>
            <a:r>
              <a:rPr lang="en-GB" sz="2800" dirty="0">
                <a:solidFill>
                  <a:srgbClr val="294A70"/>
                </a:solidFill>
                <a:latin typeface="Arial" panose="020B0604020202020204" pitchFamily="34" charset="0"/>
                <a:cs typeface="Arial" panose="020B0604020202020204" pitchFamily="34" charset="0"/>
              </a:rPr>
              <a:t>Evaluation Projects</a:t>
            </a:r>
          </a:p>
          <a:p>
            <a:pPr marL="514350" indent="-514350">
              <a:buAutoNum type="arabicParenR"/>
            </a:pPr>
            <a:r>
              <a:rPr lang="en-GB" sz="2800" dirty="0">
                <a:solidFill>
                  <a:srgbClr val="294A70"/>
                </a:solidFill>
                <a:latin typeface="Arial" panose="020B0604020202020204" pitchFamily="34" charset="0"/>
                <a:cs typeface="Arial" panose="020B0604020202020204" pitchFamily="34" charset="0"/>
              </a:rPr>
              <a:t>Scale-up Projects</a:t>
            </a:r>
          </a:p>
          <a:p>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B7B23D-15FA-09C1-DE42-EC55BC00C7A3}"/>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383671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5813079-465C-989A-1330-42D2EB1265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D2E221-D271-DA08-1A3F-519B79EEBA11}"/>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557E25F3-B060-165F-91CE-698B05462E3F}"/>
              </a:ext>
            </a:extLst>
          </p:cNvPr>
          <p:cNvSpPr txBox="1"/>
          <p:nvPr/>
        </p:nvSpPr>
        <p:spPr>
          <a:xfrm>
            <a:off x="740275" y="843924"/>
            <a:ext cx="10524565" cy="6299160"/>
          </a:xfrm>
          <a:prstGeom prst="rect">
            <a:avLst/>
          </a:prstGeom>
          <a:noFill/>
        </p:spPr>
        <p:txBody>
          <a:bodyPr wrap="square" rtlCol="0">
            <a:spAutoFit/>
          </a:bodyPr>
          <a:lstStyle/>
          <a:p>
            <a:pPr marL="514350" indent="-514350">
              <a:spcAft>
                <a:spcPts val="400"/>
              </a:spcAft>
              <a:buAutoNum type="arabicPeriod"/>
            </a:pPr>
            <a:r>
              <a:rPr lang="en-GB" sz="2800" b="1" dirty="0">
                <a:solidFill>
                  <a:srgbClr val="294A70"/>
                </a:solidFill>
                <a:latin typeface="Arial" panose="020B0604020202020204" pitchFamily="34" charset="0"/>
                <a:cs typeface="Arial" panose="020B0604020202020204" pitchFamily="34" charset="0"/>
              </a:rPr>
              <a:t>Pilot projects (1)</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Aim to support the initial implementation of EDI initiatives and interventions.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Pilot projects should address a specific, unmet EDI need or challenge facing the Engineering, Physical and Mathematical Sciences community.</a:t>
            </a:r>
          </a:p>
          <a:p>
            <a:pPr marL="457200" indent="-457200">
              <a:spcAft>
                <a:spcPts val="400"/>
              </a:spcAft>
              <a:buFont typeface="Arial" panose="020B0604020202020204" pitchFamily="34" charset="0"/>
              <a:buChar char="•"/>
            </a:pPr>
            <a:r>
              <a:rPr lang="en-GB" sz="2400" b="1" dirty="0">
                <a:solidFill>
                  <a:srgbClr val="294A70"/>
                </a:solidFill>
                <a:latin typeface="Arial" panose="020B0604020202020204" pitchFamily="34" charset="0"/>
                <a:cs typeface="Arial" panose="020B0604020202020204" pitchFamily="34" charset="0"/>
              </a:rPr>
              <a:t>For Round 2, pilot projects </a:t>
            </a:r>
            <a:r>
              <a:rPr lang="en-GB" sz="2400" b="1" u="sng" dirty="0">
                <a:solidFill>
                  <a:srgbClr val="294A70"/>
                </a:solidFill>
                <a:latin typeface="Arial" panose="020B0604020202020204" pitchFamily="34" charset="0"/>
                <a:cs typeface="Arial" panose="020B0604020202020204" pitchFamily="34" charset="0"/>
              </a:rPr>
              <a:t>must</a:t>
            </a:r>
            <a:r>
              <a:rPr lang="en-GB" sz="2400" b="1" dirty="0">
                <a:solidFill>
                  <a:srgbClr val="294A70"/>
                </a:solidFill>
                <a:latin typeface="Arial" panose="020B0604020202020204" pitchFamily="34" charset="0"/>
                <a:cs typeface="Arial" panose="020B0604020202020204" pitchFamily="34" charset="0"/>
              </a:rPr>
              <a:t> address one of our two highlight areas:</a:t>
            </a:r>
          </a:p>
          <a:p>
            <a:pPr marL="914400" lvl="1"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Actions to identify and address the impact of socioeconomic disadvantage on doctoral education and wider career paths. </a:t>
            </a:r>
          </a:p>
          <a:p>
            <a:pPr marL="914400" lvl="1"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Precarity in EPMS research and innovation careers, including professional services staff in fixed-term roles, their retention, progression, and recognition. </a:t>
            </a:r>
          </a:p>
          <a:p>
            <a:pPr>
              <a:spcAft>
                <a:spcPts val="400"/>
              </a:spcAft>
            </a:pPr>
            <a:endParaRPr lang="en-GB" sz="2400" dirty="0">
              <a:solidFill>
                <a:srgbClr val="294A70"/>
              </a:solidFill>
              <a:latin typeface="Arial" panose="020B0604020202020204" pitchFamily="34" charset="0"/>
              <a:cs typeface="Arial" panose="020B0604020202020204" pitchFamily="34" charset="0"/>
            </a:endParaRPr>
          </a:p>
          <a:p>
            <a:pPr>
              <a:spcAft>
                <a:spcPts val="400"/>
              </a:spcAft>
            </a:pPr>
            <a:endParaRPr lang="en-GB" sz="2800" dirty="0">
              <a:solidFill>
                <a:srgbClr val="294A70"/>
              </a:solidFill>
              <a:latin typeface="Arial" panose="020B0604020202020204" pitchFamily="34" charset="0"/>
              <a:cs typeface="Arial" panose="020B0604020202020204" pitchFamily="34" charset="0"/>
            </a:endParaRP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2876B40-722C-50CD-5604-8E2403F88DEA}"/>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45019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602E0B5-4C14-24DB-84C4-A798BF5ED9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B754FF-4445-6A04-AD11-3E9B0EA8016B}"/>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7" name="TextBox 6">
            <a:extLst>
              <a:ext uri="{FF2B5EF4-FFF2-40B4-BE49-F238E27FC236}">
                <a16:creationId xmlns:a16="http://schemas.microsoft.com/office/drawing/2014/main" id="{21EC62DA-A4F6-5FE8-5FE9-F2E53BF4EC2B}"/>
              </a:ext>
            </a:extLst>
          </p:cNvPr>
          <p:cNvSpPr txBox="1"/>
          <p:nvPr/>
        </p:nvSpPr>
        <p:spPr>
          <a:xfrm>
            <a:off x="740275" y="843924"/>
            <a:ext cx="10524565" cy="4083169"/>
          </a:xfrm>
          <a:prstGeom prst="rect">
            <a:avLst/>
          </a:prstGeom>
          <a:noFill/>
        </p:spPr>
        <p:txBody>
          <a:bodyPr wrap="square" rtlCol="0">
            <a:spAutoFit/>
          </a:bodyPr>
          <a:lstStyle/>
          <a:p>
            <a:pPr marL="514350" indent="-514350">
              <a:spcAft>
                <a:spcPts val="400"/>
              </a:spcAft>
              <a:buAutoNum type="arabicPeriod"/>
            </a:pPr>
            <a:r>
              <a:rPr lang="en-GB" sz="2800" b="1" dirty="0">
                <a:solidFill>
                  <a:srgbClr val="294A70"/>
                </a:solidFill>
                <a:latin typeface="Arial" panose="020B0604020202020204" pitchFamily="34" charset="0"/>
                <a:cs typeface="Arial" panose="020B0604020202020204" pitchFamily="34" charset="0"/>
              </a:rPr>
              <a:t>Pilot projects (2)</a:t>
            </a:r>
            <a:endParaRPr lang="en-GB" dirty="0"/>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Applicants must provide an evaluation plan setting out how they will collect, collate, and curate evidence to evaluate success.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Funding available: up to £50K (80% direct costs) per project</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Duration: up to 12 months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We expect to fund a maximum of two pilot projects per round. </a:t>
            </a:r>
          </a:p>
          <a:p>
            <a:pPr>
              <a:spcAft>
                <a:spcPts val="400"/>
              </a:spcAft>
            </a:pPr>
            <a:endParaRPr lang="en-GB" sz="2400" dirty="0">
              <a:solidFill>
                <a:srgbClr val="294A70"/>
              </a:solidFill>
              <a:latin typeface="Arial" panose="020B0604020202020204" pitchFamily="34" charset="0"/>
              <a:cs typeface="Arial" panose="020B0604020202020204" pitchFamily="34" charset="0"/>
            </a:endParaRPr>
          </a:p>
          <a:p>
            <a:pPr>
              <a:spcAft>
                <a:spcPts val="400"/>
              </a:spcAft>
            </a:pPr>
            <a:endParaRPr lang="en-GB" sz="2800" dirty="0">
              <a:solidFill>
                <a:srgbClr val="294A70"/>
              </a:solidFill>
              <a:latin typeface="Arial" panose="020B0604020202020204" pitchFamily="34" charset="0"/>
              <a:cs typeface="Arial" panose="020B0604020202020204" pitchFamily="34" charset="0"/>
            </a:endParaRP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61570B-752E-C59E-1516-BD5130585820}"/>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511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94B8D78-0413-C83F-3035-384179F0D9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67B4C9-86A8-87D7-FB09-EAE7A143EBBB}"/>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5A38F415-233E-7B9A-4053-1A260022812D}"/>
              </a:ext>
            </a:extLst>
          </p:cNvPr>
          <p:cNvSpPr txBox="1"/>
          <p:nvPr/>
        </p:nvSpPr>
        <p:spPr>
          <a:xfrm>
            <a:off x="776941" y="1135058"/>
            <a:ext cx="10524565" cy="4349909"/>
          </a:xfrm>
          <a:prstGeom prst="rect">
            <a:avLst/>
          </a:prstGeom>
          <a:noFill/>
        </p:spPr>
        <p:txBody>
          <a:bodyPr wrap="square" rtlCol="0">
            <a:spAutoFit/>
          </a:bodyPr>
          <a:lstStyle/>
          <a:p>
            <a:pPr>
              <a:spcAft>
                <a:spcPts val="400"/>
              </a:spcAft>
            </a:pPr>
            <a:r>
              <a:rPr lang="en-GB" sz="2800" b="1" dirty="0">
                <a:solidFill>
                  <a:srgbClr val="294A70"/>
                </a:solidFill>
                <a:latin typeface="Arial" panose="020B0604020202020204" pitchFamily="34" charset="0"/>
                <a:cs typeface="Arial" panose="020B0604020202020204" pitchFamily="34" charset="0"/>
              </a:rPr>
              <a:t>2. Evaluation projects (1)</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Aim to evaluate existing EDI interventions and initiatives that have not been thoroughly evaluated. </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Funding can be used to develop evaluation frameworks, collect data, and/or </a:t>
            </a:r>
            <a:r>
              <a:rPr lang="en-US" sz="2400" dirty="0" err="1">
                <a:solidFill>
                  <a:srgbClr val="294A70"/>
                </a:solidFill>
                <a:latin typeface="Arial" panose="020B0604020202020204" pitchFamily="34" charset="0"/>
                <a:cs typeface="Arial" panose="020B0604020202020204" pitchFamily="34" charset="0"/>
              </a:rPr>
              <a:t>analyse</a:t>
            </a:r>
            <a:r>
              <a:rPr lang="en-US" sz="2400" dirty="0">
                <a:solidFill>
                  <a:srgbClr val="294A70"/>
                </a:solidFill>
                <a:latin typeface="Arial" panose="020B0604020202020204" pitchFamily="34" charset="0"/>
                <a:cs typeface="Arial" panose="020B0604020202020204" pitchFamily="34" charset="0"/>
              </a:rPr>
              <a:t> existing data. </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Funding can be used to support participatory design and co-creation to develop evaluation frameworks, the implementation of established tools and techniques, or engagement with independent evaluation experts. </a:t>
            </a:r>
          </a:p>
          <a:p>
            <a:pPr>
              <a:spcAft>
                <a:spcPts val="400"/>
              </a:spcAft>
            </a:pPr>
            <a:endParaRPr lang="en-GB" sz="2800" dirty="0">
              <a:solidFill>
                <a:srgbClr val="294A70"/>
              </a:solidFill>
              <a:latin typeface="Arial" panose="020B0604020202020204" pitchFamily="34" charset="0"/>
              <a:cs typeface="Arial" panose="020B0604020202020204" pitchFamily="34" charset="0"/>
            </a:endParaRP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9EA8CC-BFA7-C56D-8245-6017371E6A8D}"/>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57458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DC89063-AB9C-BABA-E6A0-6C036E9041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912DE0D-0CA4-1E96-8D4F-4084AA084DE3}"/>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97635493-24E1-16E7-1AEB-4C39796C69B2}"/>
              </a:ext>
            </a:extLst>
          </p:cNvPr>
          <p:cNvSpPr txBox="1"/>
          <p:nvPr/>
        </p:nvSpPr>
        <p:spPr>
          <a:xfrm>
            <a:off x="776941" y="1135058"/>
            <a:ext cx="10524565" cy="4821833"/>
          </a:xfrm>
          <a:prstGeom prst="rect">
            <a:avLst/>
          </a:prstGeom>
          <a:noFill/>
        </p:spPr>
        <p:txBody>
          <a:bodyPr wrap="square" rtlCol="0">
            <a:spAutoFit/>
          </a:bodyPr>
          <a:lstStyle/>
          <a:p>
            <a:pPr>
              <a:spcAft>
                <a:spcPts val="400"/>
              </a:spcAft>
            </a:pPr>
            <a:r>
              <a:rPr lang="en-GB" sz="2800" b="1" dirty="0">
                <a:solidFill>
                  <a:srgbClr val="294A70"/>
                </a:solidFill>
                <a:latin typeface="Arial" panose="020B0604020202020204" pitchFamily="34" charset="0"/>
                <a:cs typeface="Arial" panose="020B0604020202020204" pitchFamily="34" charset="0"/>
              </a:rPr>
              <a:t>2. Evaluation projects (2)</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Applicants must provide a logic model, setting out the project’s activities and its intended effects. </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Applicants will need to demonstrate a robust and considered approach to evaluation, which aims to identify both what has worked and what has not worked.</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Funding available: up to £30K (80% direct costs) per project</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Duration: up to 12 months</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We expect to fund a maximum of three evaluation projects per round. </a:t>
            </a:r>
          </a:p>
          <a:p>
            <a:pPr>
              <a:spcAft>
                <a:spcPts val="400"/>
              </a:spcAft>
            </a:pPr>
            <a:endParaRPr lang="en-GB" sz="2800" dirty="0">
              <a:solidFill>
                <a:srgbClr val="294A70"/>
              </a:solidFill>
              <a:latin typeface="Arial" panose="020B0604020202020204" pitchFamily="34" charset="0"/>
              <a:cs typeface="Arial" panose="020B0604020202020204" pitchFamily="34" charset="0"/>
            </a:endParaRP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C21A934-D7E8-1BB3-1980-EF35BAD3FD07}"/>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56629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B045383-C269-AB2D-92C7-597EEB63E2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F2E795-2D31-A7AC-04D0-6AAB5683F301}"/>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2376D564-06F8-16B0-91E7-522FE1081838}"/>
              </a:ext>
            </a:extLst>
          </p:cNvPr>
          <p:cNvSpPr txBox="1"/>
          <p:nvPr/>
        </p:nvSpPr>
        <p:spPr>
          <a:xfrm>
            <a:off x="714188" y="1066378"/>
            <a:ext cx="10763623" cy="4606389"/>
          </a:xfrm>
          <a:prstGeom prst="rect">
            <a:avLst/>
          </a:prstGeom>
          <a:noFill/>
        </p:spPr>
        <p:txBody>
          <a:bodyPr wrap="square" rtlCol="0">
            <a:spAutoFit/>
          </a:bodyPr>
          <a:lstStyle/>
          <a:p>
            <a:pPr>
              <a:spcAft>
                <a:spcPts val="400"/>
              </a:spcAft>
            </a:pPr>
            <a:r>
              <a:rPr lang="en-GB" sz="2800" b="1" dirty="0">
                <a:solidFill>
                  <a:srgbClr val="294A70"/>
                </a:solidFill>
                <a:latin typeface="Arial" panose="020B0604020202020204" pitchFamily="34" charset="0"/>
                <a:cs typeface="Arial" panose="020B0604020202020204" pitchFamily="34" charset="0"/>
              </a:rPr>
              <a:t>3. Scale-up projects (1)</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Aim to scale up existing EDI interventions and initiatives that have proved effective in one or more settings, e.g., a discipline, an institution, a doctoral training award, or a research project. The first step in this process will be to scale up your activities across multiple settings. </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Where needed, we will provide advice and partnership-building support. Contact us at </a:t>
            </a:r>
            <a:r>
              <a:rPr lang="en-GB" sz="2400" dirty="0">
                <a:solidFill>
                  <a:srgbClr val="F4A12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EDIHubPlus@leeds.ac.uk</a:t>
            </a:r>
            <a:endParaRPr lang="en-GB" sz="2400" dirty="0">
              <a:solidFill>
                <a:srgbClr val="294A70"/>
              </a:solidFill>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Scale-up projects will need to address one or more specific EDI challenges or needs facing the Engineering, Physical and Mathematical Sciences community. </a:t>
            </a: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2E919C9-E5EC-80B5-AC0F-DDA32146884B}"/>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36926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A27D37B-C4B9-7074-EBAD-954FBEB54D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A640E4-C2D8-289F-A3AE-CFFDF71DA15F}"/>
              </a:ext>
            </a:extLst>
          </p:cNvPr>
          <p:cNvSpPr txBox="1"/>
          <p:nvPr/>
        </p:nvSpPr>
        <p:spPr>
          <a:xfrm>
            <a:off x="1470786" y="1363939"/>
            <a:ext cx="9609992" cy="3170099"/>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a:t>
            </a:r>
            <a:r>
              <a:rPr lang="en-GB" sz="3600" b="1" dirty="0">
                <a:solidFill>
                  <a:srgbClr val="294A70"/>
                </a:solidFill>
                <a:latin typeface="Arial" panose="020B0604020202020204" pitchFamily="34" charset="0"/>
                <a:cs typeface="Arial" panose="020B0604020202020204" pitchFamily="34" charset="0"/>
              </a:rPr>
              <a:t> Flexible Fund</a:t>
            </a:r>
          </a:p>
          <a:p>
            <a:r>
              <a:rPr lang="en-GB" sz="3600" b="1" dirty="0">
                <a:solidFill>
                  <a:srgbClr val="294A70"/>
                </a:solidFill>
                <a:latin typeface="Arial" panose="020B0604020202020204" pitchFamily="34" charset="0"/>
                <a:cs typeface="Arial" panose="020B0604020202020204" pitchFamily="34" charset="0"/>
              </a:rPr>
              <a:t>Round 2 - Information Webinar</a:t>
            </a:r>
          </a:p>
          <a:p>
            <a:r>
              <a:rPr lang="en-GB" sz="3600" b="1" dirty="0">
                <a:solidFill>
                  <a:srgbClr val="294A70"/>
                </a:solidFill>
                <a:latin typeface="Arial" panose="020B0604020202020204" pitchFamily="34" charset="0"/>
                <a:cs typeface="Arial" panose="020B0604020202020204" pitchFamily="34" charset="0"/>
              </a:rPr>
              <a:t>4 March 2026</a:t>
            </a:r>
          </a:p>
          <a:p>
            <a:endParaRPr lang="en-GB" sz="3600" b="1" dirty="0">
              <a:solidFill>
                <a:srgbClr val="294A70"/>
              </a:solidFill>
              <a:latin typeface="Arial" panose="020B0604020202020204" pitchFamily="34" charset="0"/>
              <a:cs typeface="Arial" panose="020B0604020202020204" pitchFamily="34" charset="0"/>
            </a:endParaRPr>
          </a:p>
          <a:p>
            <a:r>
              <a:rPr lang="en-GB" sz="2800" b="1" dirty="0">
                <a:solidFill>
                  <a:srgbClr val="294A70"/>
                </a:solidFill>
                <a:latin typeface="Arial" panose="020B0604020202020204" pitchFamily="34" charset="0"/>
                <a:cs typeface="Arial" panose="020B0604020202020204" pitchFamily="34" charset="0"/>
              </a:rPr>
              <a:t>Dr Lisa Hill</a:t>
            </a:r>
          </a:p>
          <a:p>
            <a:r>
              <a:rPr lang="en-GB" sz="2800" b="1" dirty="0">
                <a:solidFill>
                  <a:srgbClr val="294A70"/>
                </a:solidFill>
                <a:latin typeface="Arial" panose="020B0604020202020204" pitchFamily="34" charset="0"/>
                <a:cs typeface="Arial" panose="020B0604020202020204" pitchFamily="34" charset="0"/>
              </a:rPr>
              <a:t>Flexible Fund Workstream Lead</a:t>
            </a:r>
          </a:p>
        </p:txBody>
      </p:sp>
      <p:sp>
        <p:nvSpPr>
          <p:cNvPr id="2" name="TextBox 1">
            <a:extLst>
              <a:ext uri="{FF2B5EF4-FFF2-40B4-BE49-F238E27FC236}">
                <a16:creationId xmlns:a16="http://schemas.microsoft.com/office/drawing/2014/main" id="{64F9F3EE-3175-1FA8-F428-E02CFF14F550}"/>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32342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8D09F17D-6C7B-19F3-79EF-7B9B432A3D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079415-CFFA-1967-AE12-F7028D839C72}"/>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B2B248A4-09E4-8FF9-506C-9708D69404A9}"/>
              </a:ext>
            </a:extLst>
          </p:cNvPr>
          <p:cNvSpPr txBox="1"/>
          <p:nvPr/>
        </p:nvSpPr>
        <p:spPr>
          <a:xfrm>
            <a:off x="907858" y="825579"/>
            <a:ext cx="10524565" cy="6032421"/>
          </a:xfrm>
          <a:prstGeom prst="rect">
            <a:avLst/>
          </a:prstGeom>
          <a:noFill/>
        </p:spPr>
        <p:txBody>
          <a:bodyPr wrap="square" rtlCol="0">
            <a:spAutoFit/>
          </a:bodyPr>
          <a:lstStyle/>
          <a:p>
            <a:pPr>
              <a:spcAft>
                <a:spcPts val="400"/>
              </a:spcAft>
            </a:pPr>
            <a:r>
              <a:rPr lang="en-GB" sz="2800" b="1" dirty="0">
                <a:solidFill>
                  <a:srgbClr val="294A70"/>
                </a:solidFill>
                <a:latin typeface="Arial" panose="020B0604020202020204" pitchFamily="34" charset="0"/>
                <a:cs typeface="Arial" panose="020B0604020202020204" pitchFamily="34" charset="0"/>
              </a:rPr>
              <a:t>3. Scale-up projects (2)</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Applicants must provide:</a:t>
            </a:r>
          </a:p>
          <a:p>
            <a:pPr marL="914400" lvl="1"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evaluation evidence to demonstrate the success of their intervention or initiative,</a:t>
            </a:r>
          </a:p>
          <a:p>
            <a:pPr marL="914400" lvl="1"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 comprehensive plan to explain how they will scale up their activities,</a:t>
            </a:r>
          </a:p>
          <a:p>
            <a:pPr marL="914400" lvl="1"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 logic model and a robust evaluation plan setting out how they will collect, collate, and curate evidence to evaluate success, including what has and has not worked. </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Funding available: up to £80K (80% direct costs) per project</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Duration: up to 12 months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We expect to fund a maximum of three scale-up projects per round. </a:t>
            </a:r>
          </a:p>
          <a:p>
            <a:pPr>
              <a:spcAft>
                <a:spcPts val="400"/>
              </a:spcAft>
            </a:pPr>
            <a:endParaRPr lang="en-GB" sz="2800" dirty="0">
              <a:solidFill>
                <a:srgbClr val="294A70"/>
              </a:solidFill>
              <a:latin typeface="Arial" panose="020B0604020202020204" pitchFamily="34" charset="0"/>
              <a:cs typeface="Arial" panose="020B0604020202020204" pitchFamily="34" charset="0"/>
            </a:endParaRPr>
          </a:p>
          <a:p>
            <a:pPr>
              <a:spcAft>
                <a:spcPts val="400"/>
              </a:spcAft>
            </a:pPr>
            <a:endParaRPr lang="en-GB" sz="36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B229AB-EA21-47AC-39DC-A155A1629625}"/>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38893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740553E-93DC-BACA-8C87-38BD5AB1B2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08EE97-CA54-1534-49FF-4E6F9BADD9FF}"/>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F3189030-BD95-7CC4-CF55-F9AB8CDF03E0}"/>
              </a:ext>
            </a:extLst>
          </p:cNvPr>
          <p:cNvSpPr txBox="1"/>
          <p:nvPr/>
        </p:nvSpPr>
        <p:spPr>
          <a:xfrm>
            <a:off x="776941" y="1135058"/>
            <a:ext cx="10524565" cy="2041585"/>
          </a:xfrm>
          <a:prstGeom prst="rect">
            <a:avLst/>
          </a:prstGeom>
          <a:noFill/>
        </p:spPr>
        <p:txBody>
          <a:bodyPr wrap="square" rtlCol="0">
            <a:spAutoFit/>
          </a:bodyPr>
          <a:lstStyle/>
          <a:p>
            <a:pPr>
              <a:spcAft>
                <a:spcPts val="400"/>
              </a:spcAft>
            </a:pPr>
            <a:r>
              <a:rPr lang="en-GB" sz="3600" b="1" dirty="0">
                <a:solidFill>
                  <a:srgbClr val="294A70"/>
                </a:solidFill>
                <a:latin typeface="Arial" panose="020B0604020202020204" pitchFamily="34" charset="0"/>
                <a:cs typeface="Arial" panose="020B0604020202020204" pitchFamily="34" charset="0"/>
              </a:rPr>
              <a:t>Access fund</a:t>
            </a:r>
            <a:endParaRPr lang="en-GB" sz="2800" dirty="0">
              <a:solidFill>
                <a:srgbClr val="294A70"/>
              </a:solidFill>
            </a:endParaRPr>
          </a:p>
          <a:p>
            <a:pPr marL="457200" indent="-457200">
              <a:spcAft>
                <a:spcPts val="400"/>
              </a:spcAft>
              <a:buFont typeface="Arial" panose="020B0604020202020204" pitchFamily="34" charset="0"/>
              <a:buChar char="•"/>
            </a:pPr>
            <a:r>
              <a:rPr lang="en-US" sz="2800" dirty="0">
                <a:solidFill>
                  <a:srgbClr val="294A70"/>
                </a:solidFill>
                <a:latin typeface="Arial" panose="020B0604020202020204" pitchFamily="34" charset="0"/>
                <a:cs typeface="Arial" panose="020B0604020202020204" pitchFamily="34" charset="0"/>
              </a:rPr>
              <a:t>An additional, separate fund has been allocated for project teams requiring accessibility support. </a:t>
            </a:r>
          </a:p>
          <a:p>
            <a:pPr marL="457200" indent="-457200">
              <a:spcAft>
                <a:spcPts val="400"/>
              </a:spcAft>
              <a:buFont typeface="Arial" panose="020B0604020202020204" pitchFamily="34" charset="0"/>
              <a:buChar char="•"/>
            </a:pPr>
            <a:r>
              <a:rPr lang="en-US" sz="2800" dirty="0">
                <a:solidFill>
                  <a:srgbClr val="294A70"/>
                </a:solidFill>
                <a:latin typeface="Arial" panose="020B0604020202020204" pitchFamily="34" charset="0"/>
                <a:cs typeface="Arial" panose="020B0604020202020204" pitchFamily="34" charset="0"/>
              </a:rPr>
              <a:t>Successful projects can apply for this additional support. </a:t>
            </a:r>
          </a:p>
        </p:txBody>
      </p:sp>
      <p:sp>
        <p:nvSpPr>
          <p:cNvPr id="3" name="TextBox 2">
            <a:extLst>
              <a:ext uri="{FF2B5EF4-FFF2-40B4-BE49-F238E27FC236}">
                <a16:creationId xmlns:a16="http://schemas.microsoft.com/office/drawing/2014/main" id="{5763275E-CD4D-56CC-60B3-AF2A7CC18F01}"/>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00553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232F500-CAA8-0C77-51A0-AE9327A06B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B3CDC4-8947-B8F9-CBB2-73623E1BF214}"/>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2D7E6529-D620-C088-68D5-12B8BD90BF9D}"/>
              </a:ext>
            </a:extLst>
          </p:cNvPr>
          <p:cNvSpPr txBox="1"/>
          <p:nvPr/>
        </p:nvSpPr>
        <p:spPr>
          <a:xfrm>
            <a:off x="776941" y="1135058"/>
            <a:ext cx="10524565" cy="4524315"/>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Who can apply?</a:t>
            </a:r>
          </a:p>
          <a:p>
            <a:pPr marL="457200" lvl="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We are following EPSRC’s standard </a:t>
            </a:r>
            <a:r>
              <a:rPr lang="en-GB" sz="2800" u="sng" dirty="0">
                <a:solidFill>
                  <a:srgbClr val="F4A124"/>
                </a:solidFill>
                <a:latin typeface="Arial" panose="020B0604020202020204" pitchFamily="34" charset="0"/>
                <a:cs typeface="Arial" panose="020B0604020202020204" pitchFamily="34" charset="0"/>
              </a:rPr>
              <a:t>organisational eligibility rules</a:t>
            </a:r>
            <a:r>
              <a:rPr lang="en-GB" sz="2800" dirty="0">
                <a:solidFill>
                  <a:srgbClr val="294A70"/>
                </a:solidFill>
                <a:latin typeface="Arial" panose="020B0604020202020204" pitchFamily="34" charset="0"/>
                <a:cs typeface="Arial" panose="020B0604020202020204" pitchFamily="34" charset="0"/>
              </a:rPr>
              <a:t>.</a:t>
            </a:r>
          </a:p>
          <a:p>
            <a:pPr marL="457200" lvl="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In addition to the EPSRC’s standard </a:t>
            </a:r>
            <a:r>
              <a:rPr lang="en-GB" sz="2800" dirty="0">
                <a:solidFill>
                  <a:srgbClr val="F4A12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eligibility rules for individuals</a:t>
            </a:r>
            <a:r>
              <a:rPr lang="en-GB" sz="2800" dirty="0">
                <a:solidFill>
                  <a:srgbClr val="294A70"/>
                </a:solidFill>
                <a:latin typeface="Arial" panose="020B0604020202020204" pitchFamily="34" charset="0"/>
                <a:cs typeface="Arial" panose="020B0604020202020204" pitchFamily="34" charset="0"/>
              </a:rPr>
              <a:t>, we have widened the eligibility for project leads and project co-leads to support different career paths within the research and innovation community. </a:t>
            </a:r>
          </a:p>
          <a:p>
            <a:pPr marL="457200" lvl="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We have adopted a flexible leadership model that allows for up to two project leads. Allowing more than one project lead enables the leadership to be performed as a job share. </a:t>
            </a:r>
          </a:p>
        </p:txBody>
      </p:sp>
      <p:sp>
        <p:nvSpPr>
          <p:cNvPr id="3" name="TextBox 2">
            <a:extLst>
              <a:ext uri="{FF2B5EF4-FFF2-40B4-BE49-F238E27FC236}">
                <a16:creationId xmlns:a16="http://schemas.microsoft.com/office/drawing/2014/main" id="{51190D8F-C557-3AE6-7D3E-3DDD07F8AA38}"/>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2"/>
    </p:custDataLst>
    <p:extLst>
      <p:ext uri="{BB962C8B-B14F-4D97-AF65-F5344CB8AC3E}">
        <p14:creationId xmlns:p14="http://schemas.microsoft.com/office/powerpoint/2010/main" val="379099404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B9ED1A2-933E-F519-9112-8CB5899332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597E5D-C41F-3116-32CA-C27E53AE6862}"/>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906B2617-2688-3B1A-D4CD-B8755FDDE930}"/>
              </a:ext>
            </a:extLst>
          </p:cNvPr>
          <p:cNvSpPr txBox="1"/>
          <p:nvPr/>
        </p:nvSpPr>
        <p:spPr>
          <a:xfrm>
            <a:off x="776941" y="1135058"/>
            <a:ext cx="10524565" cy="1508105"/>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Round 2 Timeline</a:t>
            </a:r>
          </a:p>
          <a:p>
            <a:endParaRPr lang="en-GB" sz="2800" dirty="0">
              <a:solidFill>
                <a:srgbClr val="294A70"/>
              </a:solidFill>
              <a:latin typeface="Arial" panose="020B0604020202020204" pitchFamily="34" charset="0"/>
              <a:cs typeface="Arial" panose="020B0604020202020204" pitchFamily="34" charset="0"/>
            </a:endParaRPr>
          </a:p>
          <a:p>
            <a:endParaRPr lang="en-GB" sz="2800" dirty="0">
              <a:solidFill>
                <a:srgbClr val="294A70"/>
              </a:solidFill>
              <a:latin typeface="Arial" panose="020B0604020202020204" pitchFamily="34" charset="0"/>
              <a:cs typeface="Arial" panose="020B0604020202020204" pitchFamily="34" charset="0"/>
            </a:endParaRPr>
          </a:p>
        </p:txBody>
      </p:sp>
      <p:graphicFrame>
        <p:nvGraphicFramePr>
          <p:cNvPr id="5" name="Content Placeholder 5">
            <a:extLst>
              <a:ext uri="{FF2B5EF4-FFF2-40B4-BE49-F238E27FC236}">
                <a16:creationId xmlns:a16="http://schemas.microsoft.com/office/drawing/2014/main" id="{CEF5AD94-6742-08BC-123A-1CAEFFE36863}"/>
              </a:ext>
            </a:extLst>
          </p:cNvPr>
          <p:cNvGraphicFramePr>
            <a:graphicFrameLocks/>
          </p:cNvGraphicFramePr>
          <p:nvPr>
            <p:extLst>
              <p:ext uri="{D42A27DB-BD31-4B8C-83A1-F6EECF244321}">
                <p14:modId xmlns:p14="http://schemas.microsoft.com/office/powerpoint/2010/main" val="3814432357"/>
              </p:ext>
            </p:extLst>
          </p:nvPr>
        </p:nvGraphicFramePr>
        <p:xfrm>
          <a:off x="838200" y="2189449"/>
          <a:ext cx="10515600" cy="2560320"/>
        </p:xfrm>
        <a:graphic>
          <a:graphicData uri="http://schemas.openxmlformats.org/drawingml/2006/table">
            <a:tbl>
              <a:tblPr firstRow="1" bandRow="1">
                <a:tableStyleId>{C4B1156A-380E-4F78-BDF5-A606A8083BF9}</a:tableStyleId>
              </a:tblPr>
              <a:tblGrid>
                <a:gridCol w="6361670">
                  <a:extLst>
                    <a:ext uri="{9D8B030D-6E8A-4147-A177-3AD203B41FA5}">
                      <a16:colId xmlns:a16="http://schemas.microsoft.com/office/drawing/2014/main" val="1918506100"/>
                    </a:ext>
                  </a:extLst>
                </a:gridCol>
                <a:gridCol w="4153930">
                  <a:extLst>
                    <a:ext uri="{9D8B030D-6E8A-4147-A177-3AD203B41FA5}">
                      <a16:colId xmlns:a16="http://schemas.microsoft.com/office/drawing/2014/main" val="287066892"/>
                    </a:ext>
                  </a:extLst>
                </a:gridCol>
              </a:tblGrid>
              <a:tr h="370840">
                <a:tc>
                  <a:txBody>
                    <a:bodyPr/>
                    <a:lstStyle/>
                    <a:p>
                      <a:r>
                        <a:rPr lang="en-GB" sz="2200" b="0" dirty="0">
                          <a:solidFill>
                            <a:srgbClr val="294A70"/>
                          </a:solidFill>
                          <a:latin typeface="Arial" panose="020B0604020202020204" pitchFamily="34" charset="0"/>
                          <a:cs typeface="Arial" panose="020B0604020202020204" pitchFamily="34" charset="0"/>
                        </a:rPr>
                        <a:t>Pre-announcement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dirty="0">
                          <a:solidFill>
                            <a:srgbClr val="294A70"/>
                          </a:solidFill>
                          <a:latin typeface="Arial" panose="020B0604020202020204" pitchFamily="34" charset="0"/>
                          <a:cs typeface="Arial" panose="020B0604020202020204" pitchFamily="34" charset="0"/>
                        </a:rPr>
                        <a:t>2 February 2026</a:t>
                      </a:r>
                    </a:p>
                  </a:txBody>
                  <a:tcPr/>
                </a:tc>
                <a:extLst>
                  <a:ext uri="{0D108BD9-81ED-4DB2-BD59-A6C34878D82A}">
                    <a16:rowId xmlns:a16="http://schemas.microsoft.com/office/drawing/2014/main" val="924877290"/>
                  </a:ext>
                </a:extLst>
              </a:tr>
              <a:tr h="370840">
                <a:tc>
                  <a:txBody>
                    <a:bodyPr/>
                    <a:lstStyle/>
                    <a:p>
                      <a:r>
                        <a:rPr lang="en-GB" sz="2200" b="0" dirty="0">
                          <a:solidFill>
                            <a:srgbClr val="294A70"/>
                          </a:solidFill>
                          <a:latin typeface="Arial" panose="020B0604020202020204" pitchFamily="34" charset="0"/>
                          <a:cs typeface="Arial" panose="020B0604020202020204" pitchFamily="34" charset="0"/>
                        </a:rPr>
                        <a:t>Call goes live, webinar</a:t>
                      </a:r>
                    </a:p>
                  </a:txBody>
                  <a:tcPr/>
                </a:tc>
                <a:tc>
                  <a:txBody>
                    <a:bodyPr/>
                    <a:lstStyle/>
                    <a:p>
                      <a:pPr algn="l"/>
                      <a:r>
                        <a:rPr lang="en-GB" sz="2200" b="0" dirty="0">
                          <a:solidFill>
                            <a:srgbClr val="294A70"/>
                          </a:solidFill>
                          <a:latin typeface="Arial" panose="020B0604020202020204" pitchFamily="34" charset="0"/>
                          <a:cs typeface="Arial" panose="020B0604020202020204" pitchFamily="34" charset="0"/>
                        </a:rPr>
                        <a:t>4 March 2026</a:t>
                      </a:r>
                    </a:p>
                  </a:txBody>
                  <a:tcPr/>
                </a:tc>
                <a:extLst>
                  <a:ext uri="{0D108BD9-81ED-4DB2-BD59-A6C34878D82A}">
                    <a16:rowId xmlns:a16="http://schemas.microsoft.com/office/drawing/2014/main" val="1453178989"/>
                  </a:ext>
                </a:extLst>
              </a:tr>
              <a:tr h="370840">
                <a:tc>
                  <a:txBody>
                    <a:bodyPr/>
                    <a:lstStyle/>
                    <a:p>
                      <a:r>
                        <a:rPr lang="en-GB" sz="2200" dirty="0">
                          <a:solidFill>
                            <a:srgbClr val="294A70"/>
                          </a:solidFill>
                          <a:latin typeface="Arial" panose="020B0604020202020204" pitchFamily="34" charset="0"/>
                          <a:cs typeface="Arial" panose="020B0604020202020204" pitchFamily="34" charset="0"/>
                        </a:rPr>
                        <a:t>Closing date</a:t>
                      </a:r>
                    </a:p>
                  </a:txBody>
                  <a:tcPr/>
                </a:tc>
                <a:tc>
                  <a:txBody>
                    <a:bodyPr/>
                    <a:lstStyle/>
                    <a:p>
                      <a:pPr algn="l"/>
                      <a:r>
                        <a:rPr lang="en-GB" sz="2200" dirty="0">
                          <a:solidFill>
                            <a:srgbClr val="294A70"/>
                          </a:solidFill>
                          <a:latin typeface="Arial" panose="020B0604020202020204" pitchFamily="34" charset="0"/>
                          <a:cs typeface="Arial" panose="020B0604020202020204" pitchFamily="34" charset="0"/>
                        </a:rPr>
                        <a:t>24 June 2026</a:t>
                      </a:r>
                    </a:p>
                  </a:txBody>
                  <a:tcPr/>
                </a:tc>
                <a:extLst>
                  <a:ext uri="{0D108BD9-81ED-4DB2-BD59-A6C34878D82A}">
                    <a16:rowId xmlns:a16="http://schemas.microsoft.com/office/drawing/2014/main" val="352221755"/>
                  </a:ext>
                </a:extLst>
              </a:tr>
              <a:tr h="370840">
                <a:tc>
                  <a:txBody>
                    <a:bodyPr/>
                    <a:lstStyle/>
                    <a:p>
                      <a:r>
                        <a:rPr lang="en-GB" sz="2200" dirty="0">
                          <a:solidFill>
                            <a:srgbClr val="294A70"/>
                          </a:solidFill>
                          <a:latin typeface="Arial" panose="020B0604020202020204" pitchFamily="34" charset="0"/>
                          <a:cs typeface="Arial" panose="020B0604020202020204" pitchFamily="34" charset="0"/>
                        </a:rPr>
                        <a:t>Peer review</a:t>
                      </a:r>
                    </a:p>
                  </a:txBody>
                  <a:tcPr/>
                </a:tc>
                <a:tc>
                  <a:txBody>
                    <a:bodyPr/>
                    <a:lstStyle/>
                    <a:p>
                      <a:pPr algn="l"/>
                      <a:r>
                        <a:rPr lang="en-GB" sz="2200">
                          <a:solidFill>
                            <a:srgbClr val="294A70"/>
                          </a:solidFill>
                          <a:latin typeface="Arial"/>
                          <a:cs typeface="Arial"/>
                        </a:rPr>
                        <a:t>summer / autumn 2026</a:t>
                      </a:r>
                    </a:p>
                  </a:txBody>
                  <a:tcPr/>
                </a:tc>
                <a:extLst>
                  <a:ext uri="{0D108BD9-81ED-4DB2-BD59-A6C34878D82A}">
                    <a16:rowId xmlns:a16="http://schemas.microsoft.com/office/drawing/2014/main" val="281644728"/>
                  </a:ext>
                </a:extLst>
              </a:tr>
              <a:tr h="370840">
                <a:tc>
                  <a:txBody>
                    <a:bodyPr/>
                    <a:lstStyle/>
                    <a:p>
                      <a:r>
                        <a:rPr lang="en-GB" sz="2200" dirty="0">
                          <a:solidFill>
                            <a:srgbClr val="294A70"/>
                          </a:solidFill>
                          <a:latin typeface="Arial" panose="020B0604020202020204" pitchFamily="34" charset="0"/>
                          <a:cs typeface="Arial" panose="020B0604020202020204" pitchFamily="34" charset="0"/>
                        </a:rPr>
                        <a:t>Opportunity Review Panel meeting</a:t>
                      </a:r>
                    </a:p>
                  </a:txBody>
                  <a:tcPr/>
                </a:tc>
                <a:tc>
                  <a:txBody>
                    <a:bodyPr/>
                    <a:lstStyle/>
                    <a:p>
                      <a:pPr algn="l"/>
                      <a:r>
                        <a:rPr lang="en-GB" sz="2200" dirty="0">
                          <a:solidFill>
                            <a:srgbClr val="294A70"/>
                          </a:solidFill>
                          <a:latin typeface="Arial" panose="020B0604020202020204" pitchFamily="34" charset="0"/>
                          <a:cs typeface="Arial" panose="020B0604020202020204" pitchFamily="34" charset="0"/>
                        </a:rPr>
                        <a:t>Autumn 2026</a:t>
                      </a:r>
                    </a:p>
                  </a:txBody>
                  <a:tcPr/>
                </a:tc>
                <a:extLst>
                  <a:ext uri="{0D108BD9-81ED-4DB2-BD59-A6C34878D82A}">
                    <a16:rowId xmlns:a16="http://schemas.microsoft.com/office/drawing/2014/main" val="2162332316"/>
                  </a:ext>
                </a:extLst>
              </a:tr>
              <a:tr h="370840">
                <a:tc>
                  <a:txBody>
                    <a:bodyPr/>
                    <a:lstStyle/>
                    <a:p>
                      <a:r>
                        <a:rPr lang="en-GB" sz="2200" dirty="0">
                          <a:solidFill>
                            <a:srgbClr val="294A70"/>
                          </a:solidFill>
                          <a:latin typeface="Arial" panose="020B0604020202020204" pitchFamily="34" charset="0"/>
                          <a:cs typeface="Arial" panose="020B0604020202020204" pitchFamily="34" charset="0"/>
                        </a:rPr>
                        <a:t>Projects start by</a:t>
                      </a:r>
                    </a:p>
                  </a:txBody>
                  <a:tcPr/>
                </a:tc>
                <a:tc>
                  <a:txBody>
                    <a:bodyPr/>
                    <a:lstStyle/>
                    <a:p>
                      <a:pPr algn="l"/>
                      <a:r>
                        <a:rPr lang="en-GB" sz="2200" dirty="0">
                          <a:solidFill>
                            <a:srgbClr val="294A70"/>
                          </a:solidFill>
                          <a:latin typeface="Arial" panose="020B0604020202020204" pitchFamily="34" charset="0"/>
                          <a:cs typeface="Arial" panose="020B0604020202020204" pitchFamily="34" charset="0"/>
                        </a:rPr>
                        <a:t>1 April 2027</a:t>
                      </a:r>
                    </a:p>
                  </a:txBody>
                  <a:tcPr/>
                </a:tc>
                <a:extLst>
                  <a:ext uri="{0D108BD9-81ED-4DB2-BD59-A6C34878D82A}">
                    <a16:rowId xmlns:a16="http://schemas.microsoft.com/office/drawing/2014/main" val="4113139080"/>
                  </a:ext>
                </a:extLst>
              </a:tr>
            </a:tbl>
          </a:graphicData>
        </a:graphic>
      </p:graphicFrame>
      <p:sp>
        <p:nvSpPr>
          <p:cNvPr id="3" name="TextBox 2">
            <a:extLst>
              <a:ext uri="{FF2B5EF4-FFF2-40B4-BE49-F238E27FC236}">
                <a16:creationId xmlns:a16="http://schemas.microsoft.com/office/drawing/2014/main" id="{E162A950-E764-D2AF-B73B-797003D2DDBF}"/>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57510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B932C57-AFF6-FD43-555C-AB3C9D9ADB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1F8744-D270-3FF5-C6CF-4879BF9297EC}"/>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AB2A97FC-8A41-71DD-0993-D04B47A89AF4}"/>
              </a:ext>
            </a:extLst>
          </p:cNvPr>
          <p:cNvSpPr txBox="1"/>
          <p:nvPr/>
        </p:nvSpPr>
        <p:spPr>
          <a:xfrm>
            <a:off x="571079" y="830258"/>
            <a:ext cx="11409405" cy="5386090"/>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Round 2 Assessment criteria:</a:t>
            </a:r>
          </a:p>
          <a:p>
            <a:pPr lvl="0"/>
            <a:r>
              <a:rPr lang="en-GB" sz="2800" dirty="0">
                <a:solidFill>
                  <a:srgbClr val="294A70"/>
                </a:solidFill>
                <a:latin typeface="Arial" panose="020B0604020202020204" pitchFamily="34" charset="0"/>
                <a:cs typeface="Arial" panose="020B0604020202020204" pitchFamily="34" charset="0"/>
              </a:rPr>
              <a:t>1. The degree to which proposals will create impact, e.g., improving working lives for people across the research and innovation ecosystem.</a:t>
            </a:r>
          </a:p>
          <a:p>
            <a:pPr lvl="0"/>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2. The degree to which proposals engage with, or are led by, those with lived experience of marginalisation in the Engineering, Physical and Mathematical Sciences research and innovation space.</a:t>
            </a:r>
          </a:p>
          <a:p>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3. The degree to which proposals adopt a co-design approach, including how key stakeholders or research end users will be engaged in the project. </a:t>
            </a:r>
          </a:p>
        </p:txBody>
      </p:sp>
      <p:sp>
        <p:nvSpPr>
          <p:cNvPr id="3" name="TextBox 2">
            <a:extLst>
              <a:ext uri="{FF2B5EF4-FFF2-40B4-BE49-F238E27FC236}">
                <a16:creationId xmlns:a16="http://schemas.microsoft.com/office/drawing/2014/main" id="{6B791698-4CB3-844D-003A-83591742A547}"/>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69181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76384F2-C451-C5A3-2EEA-ADB79D616F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25FF97-784E-8202-9AD1-B5D41DACA424}"/>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83E6F350-DED0-021C-219F-0809AB1FCF32}"/>
              </a:ext>
            </a:extLst>
          </p:cNvPr>
          <p:cNvSpPr txBox="1"/>
          <p:nvPr/>
        </p:nvSpPr>
        <p:spPr>
          <a:xfrm>
            <a:off x="551935" y="1052679"/>
            <a:ext cx="11409405" cy="3108543"/>
          </a:xfrm>
          <a:prstGeom prst="rect">
            <a:avLst/>
          </a:prstGeom>
          <a:noFill/>
        </p:spPr>
        <p:txBody>
          <a:bodyPr wrap="square" rtlCol="0">
            <a:spAutoFit/>
          </a:bodyPr>
          <a:lstStyle/>
          <a:p>
            <a:r>
              <a:rPr lang="en-GB" sz="2800" dirty="0">
                <a:solidFill>
                  <a:srgbClr val="294A70"/>
                </a:solidFill>
                <a:latin typeface="Arial" panose="020B0604020202020204" pitchFamily="34" charset="0"/>
                <a:cs typeface="Arial" panose="020B0604020202020204" pitchFamily="34" charset="0"/>
              </a:rPr>
              <a:t>4. The quality of the EDI Plan, including the degree to which EDI considerations have been embedded in all aspects of the project. </a:t>
            </a:r>
          </a:p>
          <a:p>
            <a:pPr lvl="0"/>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5. The quality of the Evaluation Plan, and the degree to which proposals demonstrate a robust and considered approach to evaluation.</a:t>
            </a:r>
          </a:p>
          <a:p>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4E9BDD-903F-F49F-F362-303977DE884C}"/>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645472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DDDB311-57FE-10DA-1031-488F7D2960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385CF3-1453-3CB9-1959-1A403F5AB423}"/>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428C7FAC-6971-2B2F-5CD3-44DDE06871B2}"/>
              </a:ext>
            </a:extLst>
          </p:cNvPr>
          <p:cNvSpPr txBox="1"/>
          <p:nvPr/>
        </p:nvSpPr>
        <p:spPr>
          <a:xfrm>
            <a:off x="752228" y="894999"/>
            <a:ext cx="10524565" cy="5262979"/>
          </a:xfrm>
          <a:prstGeom prst="rect">
            <a:avLst/>
          </a:prstGeom>
          <a:noFill/>
        </p:spPr>
        <p:txBody>
          <a:bodyPr wrap="square" rtlCol="0">
            <a:spAutoFit/>
          </a:bodyPr>
          <a:lstStyle/>
          <a:p>
            <a:r>
              <a:rPr lang="en-GB" sz="2800" u="sng" dirty="0">
                <a:solidFill>
                  <a:srgbClr val="294A70"/>
                </a:solidFill>
                <a:latin typeface="Arial" panose="020B0604020202020204" pitchFamily="34" charset="0"/>
                <a:cs typeface="Arial" panose="020B0604020202020204" pitchFamily="34" charset="0"/>
              </a:rPr>
              <a:t>Pilot Projects only</a:t>
            </a:r>
            <a:r>
              <a:rPr lang="en-GB" sz="2800" dirty="0">
                <a:solidFill>
                  <a:srgbClr val="294A70"/>
                </a:solidFill>
                <a:latin typeface="Arial" panose="020B0604020202020204" pitchFamily="34" charset="0"/>
                <a:cs typeface="Arial" panose="020B0604020202020204" pitchFamily="34" charset="0"/>
              </a:rPr>
              <a:t>: </a:t>
            </a:r>
          </a:p>
          <a:p>
            <a:pPr lvl="0"/>
            <a:r>
              <a:rPr lang="en-GB" sz="2800" dirty="0">
                <a:solidFill>
                  <a:srgbClr val="294A70"/>
                </a:solidFill>
                <a:latin typeface="Arial" panose="020B0604020202020204" pitchFamily="34" charset="0"/>
                <a:cs typeface="Arial" panose="020B0604020202020204" pitchFamily="34" charset="0"/>
              </a:rPr>
              <a:t>6. The degree to which proposals address an unmet EDI challenge or need in the Engineering, Physical and Mathematical Sciences research and innovation space.</a:t>
            </a:r>
          </a:p>
          <a:p>
            <a:pPr lvl="0"/>
            <a:endParaRPr lang="en-GB" sz="2800" dirty="0">
              <a:solidFill>
                <a:srgbClr val="294A70"/>
              </a:solidFill>
              <a:latin typeface="Arial" panose="020B0604020202020204" pitchFamily="34" charset="0"/>
              <a:cs typeface="Arial" panose="020B0604020202020204" pitchFamily="34" charset="0"/>
            </a:endParaRPr>
          </a:p>
          <a:p>
            <a:r>
              <a:rPr lang="en-GB" sz="2800" u="sng" dirty="0">
                <a:solidFill>
                  <a:srgbClr val="294A70"/>
                </a:solidFill>
                <a:latin typeface="Arial" panose="020B0604020202020204" pitchFamily="34" charset="0"/>
                <a:cs typeface="Arial" panose="020B0604020202020204" pitchFamily="34" charset="0"/>
              </a:rPr>
              <a:t>Scale-up Projects only</a:t>
            </a:r>
            <a:r>
              <a:rPr lang="en-GB" sz="2800" dirty="0">
                <a:solidFill>
                  <a:srgbClr val="294A70"/>
                </a:solidFill>
                <a:latin typeface="Arial" panose="020B0604020202020204" pitchFamily="34" charset="0"/>
                <a:cs typeface="Arial" panose="020B0604020202020204" pitchFamily="34" charset="0"/>
              </a:rPr>
              <a:t>: </a:t>
            </a:r>
          </a:p>
          <a:p>
            <a:pPr lvl="0"/>
            <a:r>
              <a:rPr lang="en-GB" sz="2800" dirty="0">
                <a:solidFill>
                  <a:srgbClr val="294A70"/>
                </a:solidFill>
                <a:latin typeface="Arial" panose="020B0604020202020204" pitchFamily="34" charset="0"/>
                <a:cs typeface="Arial" panose="020B0604020202020204" pitchFamily="34" charset="0"/>
              </a:rPr>
              <a:t>7. The degree to which proposals can demonstrate that the EDI intervention or initiative they plan to scale-up has proven effective in one or more settings. Evidence must be provided.</a:t>
            </a:r>
          </a:p>
          <a:p>
            <a:pPr lvl="0"/>
            <a:endParaRPr lang="en-GB" sz="2800" dirty="0">
              <a:solidFill>
                <a:srgbClr val="294A70"/>
              </a:solidFill>
              <a:latin typeface="Arial" panose="020B0604020202020204" pitchFamily="34" charset="0"/>
              <a:cs typeface="Arial" panose="020B0604020202020204" pitchFamily="34" charset="0"/>
            </a:endParaRPr>
          </a:p>
          <a:p>
            <a:pPr lvl="0"/>
            <a:r>
              <a:rPr lang="en-GB" sz="2800" dirty="0">
                <a:solidFill>
                  <a:srgbClr val="294A70"/>
                </a:solidFill>
                <a:latin typeface="Arial" panose="020B0604020202020204" pitchFamily="34" charset="0"/>
                <a:cs typeface="Arial" panose="020B0604020202020204" pitchFamily="34" charset="0"/>
              </a:rPr>
              <a:t>8. The degree to which proposals set out a comprehensive plan that explains how they will scale up their activities.</a:t>
            </a:r>
          </a:p>
        </p:txBody>
      </p:sp>
      <p:sp>
        <p:nvSpPr>
          <p:cNvPr id="3" name="TextBox 2">
            <a:extLst>
              <a:ext uri="{FF2B5EF4-FFF2-40B4-BE49-F238E27FC236}">
                <a16:creationId xmlns:a16="http://schemas.microsoft.com/office/drawing/2014/main" id="{48D9053A-8CEE-2721-A3C7-6A4491642ABE}"/>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23766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94AE2B-C06F-BC50-54AB-373C8DB302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CBFAA2-144F-4569-C910-506B0651071B}"/>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EDECAE8F-F5C1-BEBC-2BB0-6EBF2EF8ECA8}"/>
              </a:ext>
            </a:extLst>
          </p:cNvPr>
          <p:cNvSpPr txBox="1"/>
          <p:nvPr/>
        </p:nvSpPr>
        <p:spPr>
          <a:xfrm>
            <a:off x="833717" y="897171"/>
            <a:ext cx="10524565" cy="5386090"/>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How to apply</a:t>
            </a:r>
          </a:p>
          <a:p>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Submit a completed application form via email by </a:t>
            </a:r>
            <a:r>
              <a:rPr lang="en-GB" sz="2800" b="1" dirty="0">
                <a:solidFill>
                  <a:srgbClr val="294A70"/>
                </a:solidFill>
                <a:latin typeface="Arial" panose="020B0604020202020204" pitchFamily="34" charset="0"/>
                <a:cs typeface="Arial" panose="020B0604020202020204" pitchFamily="34" charset="0"/>
              </a:rPr>
              <a:t>4pm on Weds 24 June 2026</a:t>
            </a:r>
            <a:r>
              <a:rPr lang="en-GB" sz="2800" dirty="0">
                <a:solidFill>
                  <a:srgbClr val="294A70"/>
                </a:solidFill>
                <a:latin typeface="Arial" panose="020B0604020202020204" pitchFamily="34" charset="0"/>
                <a:cs typeface="Arial" panose="020B0604020202020204" pitchFamily="34" charset="0"/>
              </a:rPr>
              <a:t> to </a:t>
            </a:r>
            <a:r>
              <a:rPr lang="en-GB" sz="2800" dirty="0">
                <a:solidFill>
                  <a:srgbClr val="F4A124"/>
                </a:solidFill>
                <a:latin typeface="Arial" panose="020B0604020202020204" pitchFamily="34" charset="0"/>
                <a:cs typeface="Arial" panose="020B0604020202020204" pitchFamily="34" charset="0"/>
                <a:hlinkClick r:id="rId4" tooltip="mailto:edihubplus@leeds.ac.uk">
                  <a:extLst>
                    <a:ext uri="{A12FA001-AC4F-418D-AE19-62706E023703}">
                      <ahyp:hlinkClr xmlns:ahyp="http://schemas.microsoft.com/office/drawing/2018/hyperlinkcolor" val="tx"/>
                    </a:ext>
                  </a:extLst>
                </a:hlinkClick>
              </a:rPr>
              <a:t>edihubplus@leeds.ac.uk</a:t>
            </a:r>
            <a:r>
              <a:rPr lang="en-GB" sz="2800" dirty="0">
                <a:solidFill>
                  <a:srgbClr val="F4A124"/>
                </a:solidFill>
                <a:latin typeface="Arial" panose="020B0604020202020204" pitchFamily="34" charset="0"/>
                <a:cs typeface="Arial" panose="020B0604020202020204" pitchFamily="34" charset="0"/>
              </a:rPr>
              <a:t> </a:t>
            </a:r>
            <a:r>
              <a:rPr lang="en-GB" sz="2800" dirty="0">
                <a:solidFill>
                  <a:srgbClr val="294A70"/>
                </a:solidFill>
                <a:latin typeface="Arial" panose="020B0604020202020204" pitchFamily="34" charset="0"/>
                <a:cs typeface="Arial" panose="020B0604020202020204" pitchFamily="34" charset="0"/>
              </a:rPr>
              <a:t>with the subject line ‘Flexible Fund Application Submission’. </a:t>
            </a:r>
          </a:p>
          <a:p>
            <a:endParaRPr lang="en-GB" sz="2800" b="1" dirty="0">
              <a:solidFill>
                <a:srgbClr val="294A70"/>
              </a:solidFill>
              <a:latin typeface="Arial" panose="020B0604020202020204" pitchFamily="34" charset="0"/>
              <a:cs typeface="Arial" panose="020B0604020202020204" pitchFamily="34" charset="0"/>
            </a:endParaRPr>
          </a:p>
          <a:p>
            <a:r>
              <a:rPr lang="en-GB" sz="2800" b="1" dirty="0">
                <a:solidFill>
                  <a:srgbClr val="294A70"/>
                </a:solidFill>
                <a:latin typeface="Arial" panose="020B0604020202020204" pitchFamily="34" charset="0"/>
                <a:cs typeface="Arial" panose="020B0604020202020204" pitchFamily="34" charset="0"/>
              </a:rPr>
              <a:t>Important:</a:t>
            </a:r>
            <a:r>
              <a:rPr lang="en-GB" sz="2800" dirty="0">
                <a:solidFill>
                  <a:srgbClr val="294A70"/>
                </a:solidFill>
                <a:latin typeface="Arial" panose="020B0604020202020204" pitchFamily="34" charset="0"/>
                <a:cs typeface="Arial" panose="020B0604020202020204" pitchFamily="34" charset="0"/>
              </a:rPr>
              <a:t> We are using different forms for each type of project (pilot, scale-up, evaluation).</a:t>
            </a:r>
            <a:r>
              <a:rPr lang="en-GB" sz="2800" b="1" dirty="0">
                <a:solidFill>
                  <a:srgbClr val="294A70"/>
                </a:solidFill>
                <a:latin typeface="Arial" panose="020B0604020202020204" pitchFamily="34" charset="0"/>
                <a:cs typeface="Arial" panose="020B0604020202020204" pitchFamily="34" charset="0"/>
              </a:rPr>
              <a:t> Please ensure you use the correct form.</a:t>
            </a:r>
          </a:p>
          <a:p>
            <a:endParaRPr lang="en-GB" sz="2800" dirty="0">
              <a:solidFill>
                <a:srgbClr val="294A70"/>
              </a:solidFill>
              <a:latin typeface="Arial" panose="020B0604020202020204" pitchFamily="34" charset="0"/>
              <a:cs typeface="Arial" panose="020B0604020202020204" pitchFamily="34" charset="0"/>
            </a:endParaRPr>
          </a:p>
          <a:p>
            <a:endParaRPr lang="en-GB" sz="2800" dirty="0">
              <a:solidFill>
                <a:srgbClr val="294A70"/>
              </a:solidFill>
              <a:highlight>
                <a:srgbClr val="FFFF00"/>
              </a:highlight>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027FD6-4978-D816-9029-21612D75FB2D}"/>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26969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03B06FA-4A11-DFA2-D576-99FC5F7E8C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A4D1A53-2B5C-BC56-4B75-6C198D4F9C39}"/>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FC93C5E8-4580-0AD3-5384-8E83A172568F}"/>
              </a:ext>
            </a:extLst>
          </p:cNvPr>
          <p:cNvSpPr txBox="1"/>
          <p:nvPr/>
        </p:nvSpPr>
        <p:spPr>
          <a:xfrm>
            <a:off x="833717" y="905232"/>
            <a:ext cx="10524565" cy="5047536"/>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How to apply</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Application information </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Information about your team (max. 500 words)</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Case for support (max. 1500 words) </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Workplan (max. one page)</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EDI plan (max. 500 words) </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Evaluation plan (max. 500 words)</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Research ethical considerations (max. 500 words)</a:t>
            </a:r>
          </a:p>
          <a:p>
            <a:pPr marL="34290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A data management plan (max. 500 words)</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A full breakdown of costs </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A justification of resources (max. 500 words) </a:t>
            </a: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Letters of support (max. one page per letter)</a:t>
            </a:r>
          </a:p>
          <a:p>
            <a:pPr lvl="0"/>
            <a:endParaRPr lang="en-GB" sz="2200" dirty="0">
              <a:solidFill>
                <a:srgbClr val="294A70"/>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solidFill>
                  <a:srgbClr val="294A70"/>
                </a:solidFill>
                <a:latin typeface="Arial" panose="020B0604020202020204" pitchFamily="34" charset="0"/>
                <a:cs typeface="Arial" panose="020B0604020202020204" pitchFamily="34" charset="0"/>
              </a:rPr>
              <a:t>Short EDI survey</a:t>
            </a:r>
          </a:p>
        </p:txBody>
      </p:sp>
      <p:sp>
        <p:nvSpPr>
          <p:cNvPr id="3" name="TextBox 2">
            <a:extLst>
              <a:ext uri="{FF2B5EF4-FFF2-40B4-BE49-F238E27FC236}">
                <a16:creationId xmlns:a16="http://schemas.microsoft.com/office/drawing/2014/main" id="{10D1464C-B1C4-42B7-6FE7-4F78DAE34670}"/>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346256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71DEB7A-92A5-3A67-0403-0700E48921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42282F-B3DA-9B33-C63A-9CA0F20FA866}"/>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0505FBC5-9CD4-F768-78F1-CFBEDE5EC86E}"/>
              </a:ext>
            </a:extLst>
          </p:cNvPr>
          <p:cNvSpPr txBox="1"/>
          <p:nvPr/>
        </p:nvSpPr>
        <p:spPr>
          <a:xfrm>
            <a:off x="833717" y="897171"/>
            <a:ext cx="10524565" cy="4811574"/>
          </a:xfrm>
          <a:prstGeom prst="rect">
            <a:avLst/>
          </a:prstGeom>
          <a:noFill/>
        </p:spPr>
        <p:txBody>
          <a:bodyPr wrap="square" rtlCol="0">
            <a:spAutoFit/>
          </a:bodyPr>
          <a:lstStyle/>
          <a:p>
            <a:pPr>
              <a:spcAft>
                <a:spcPts val="400"/>
              </a:spcAft>
            </a:pPr>
            <a:r>
              <a:rPr lang="en-GB" sz="3600" b="1" dirty="0">
                <a:solidFill>
                  <a:srgbClr val="294A70"/>
                </a:solidFill>
                <a:latin typeface="Arial" panose="020B0604020202020204" pitchFamily="34" charset="0"/>
                <a:cs typeface="Arial" panose="020B0604020202020204" pitchFamily="34" charset="0"/>
              </a:rPr>
              <a:t>Eligible costs</a:t>
            </a:r>
          </a:p>
          <a:p>
            <a:pPr marL="457200" lvl="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Directly allocated staff costs</a:t>
            </a:r>
          </a:p>
          <a:p>
            <a:pPr marL="457200" lvl="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Directly incurred staff costs</a:t>
            </a:r>
          </a:p>
          <a:p>
            <a:pPr marL="457200" lvl="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Directly incurred travel, accommodation and subsistence</a:t>
            </a:r>
          </a:p>
          <a:p>
            <a:pPr marL="457200" lvl="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Directly incurred consumables, including equipment (under £10,000)</a:t>
            </a:r>
          </a:p>
          <a:p>
            <a:pPr marL="457200" lvl="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Directly incurred other costs, e.g., consultancy fees </a:t>
            </a:r>
          </a:p>
          <a:p>
            <a:pPr>
              <a:spcAft>
                <a:spcPts val="400"/>
              </a:spcAft>
            </a:pPr>
            <a:endParaRPr lang="en-GB" sz="2400" dirty="0">
              <a:solidFill>
                <a:srgbClr val="294A70"/>
              </a:solidFill>
              <a:latin typeface="Arial" panose="020B0604020202020204" pitchFamily="34" charset="0"/>
              <a:cs typeface="Arial" panose="020B0604020202020204" pitchFamily="34" charset="0"/>
            </a:endParaRPr>
          </a:p>
          <a:p>
            <a:pPr>
              <a:spcAft>
                <a:spcPts val="400"/>
              </a:spcAft>
            </a:pPr>
            <a:r>
              <a:rPr lang="en-GB" sz="2400" dirty="0">
                <a:solidFill>
                  <a:srgbClr val="294A70"/>
                </a:solidFill>
                <a:latin typeface="Arial" panose="020B0604020202020204" pitchFamily="34" charset="0"/>
                <a:cs typeface="Arial" panose="020B0604020202020204" pitchFamily="34" charset="0"/>
              </a:rPr>
              <a:t>Please note that </a:t>
            </a:r>
            <a:r>
              <a:rPr lang="en-GB" sz="2400" b="1" dirty="0">
                <a:solidFill>
                  <a:srgbClr val="294A70"/>
                </a:solidFill>
                <a:latin typeface="Arial" panose="020B0604020202020204" pitchFamily="34" charset="0"/>
                <a:cs typeface="Arial" panose="020B0604020202020204" pitchFamily="34" charset="0"/>
              </a:rPr>
              <a:t>estates and indirect costs are not eligible </a:t>
            </a:r>
            <a:r>
              <a:rPr lang="en-GB" sz="2400" dirty="0">
                <a:solidFill>
                  <a:srgbClr val="294A70"/>
                </a:solidFill>
                <a:latin typeface="Arial" panose="020B0604020202020204" pitchFamily="34" charset="0"/>
                <a:cs typeface="Arial" panose="020B0604020202020204" pitchFamily="34" charset="0"/>
              </a:rPr>
              <a:t>and must not be charged to the grant. Please also note that costs for or associated with doctoral research must not be charged to the grant.</a:t>
            </a:r>
          </a:p>
          <a:p>
            <a:pPr marL="457200" lvl="0" indent="-457200">
              <a:spcAft>
                <a:spcPts val="400"/>
              </a:spcAft>
              <a:buFont typeface="Arial" panose="020B0604020202020204" pitchFamily="34" charset="0"/>
              <a:buChar char="•"/>
            </a:pPr>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9C66F0A-E512-4641-EDF7-941BDECB10F9}"/>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45546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A881DFB-62FA-C8D5-8D01-8876F1B175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F1C5CD-8747-8AD6-9D87-5FDE0D410392}"/>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a:t>
            </a:r>
            <a:r>
              <a:rPr lang="en-GB" sz="3600" b="1" dirty="0">
                <a:solidFill>
                  <a:srgbClr val="294A70"/>
                </a:solidFill>
                <a:latin typeface="Arial" panose="020B0604020202020204" pitchFamily="34" charset="0"/>
                <a:cs typeface="Arial" panose="020B0604020202020204" pitchFamily="34" charset="0"/>
              </a:rPr>
              <a:t> Flexible Fund – Round 2 webinar </a:t>
            </a:r>
          </a:p>
        </p:txBody>
      </p:sp>
      <p:sp>
        <p:nvSpPr>
          <p:cNvPr id="4" name="TextBox 3">
            <a:extLst>
              <a:ext uri="{FF2B5EF4-FFF2-40B4-BE49-F238E27FC236}">
                <a16:creationId xmlns:a16="http://schemas.microsoft.com/office/drawing/2014/main" id="{F4B4D87A-7312-BB57-6F72-FDA800DD907B}"/>
              </a:ext>
            </a:extLst>
          </p:cNvPr>
          <p:cNvSpPr txBox="1"/>
          <p:nvPr/>
        </p:nvSpPr>
        <p:spPr>
          <a:xfrm>
            <a:off x="776941" y="1135058"/>
            <a:ext cx="10524565" cy="3231654"/>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Agenda</a:t>
            </a:r>
          </a:p>
          <a:p>
            <a:endParaRPr lang="en-GB" sz="2800" dirty="0">
              <a:solidFill>
                <a:srgbClr val="F4A124"/>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EDI Hub+</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Flexible Fund</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Round 2 call</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Reflections on Round 1</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Q&amp;A</a:t>
            </a:r>
          </a:p>
        </p:txBody>
      </p:sp>
      <p:sp>
        <p:nvSpPr>
          <p:cNvPr id="3" name="TextBox 2">
            <a:extLst>
              <a:ext uri="{FF2B5EF4-FFF2-40B4-BE49-F238E27FC236}">
                <a16:creationId xmlns:a16="http://schemas.microsoft.com/office/drawing/2014/main" id="{F1601A21-733C-7D5A-05DE-B972051C155A}"/>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91492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19E6188-F6DE-DFFA-74C7-40706E1C40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117285-1E0A-6C37-A2B1-AB09CA96C84C}"/>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A25249EC-77EC-D1F5-93C0-2F29C7EB1998}"/>
              </a:ext>
            </a:extLst>
          </p:cNvPr>
          <p:cNvSpPr txBox="1"/>
          <p:nvPr/>
        </p:nvSpPr>
        <p:spPr>
          <a:xfrm>
            <a:off x="833717" y="897171"/>
            <a:ext cx="10524565" cy="3559949"/>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Review process </a:t>
            </a:r>
            <a:endParaRPr lang="en-GB" sz="2800" dirty="0">
              <a:solidFill>
                <a:srgbClr val="294A70"/>
              </a:solidFill>
              <a:latin typeface="Arial" panose="020B0604020202020204" pitchFamily="34" charset="0"/>
              <a:cs typeface="Arial" panose="020B0604020202020204" pitchFamily="34" charset="0"/>
            </a:endParaRPr>
          </a:p>
          <a:p>
            <a:endParaRPr lang="en-GB" sz="2800" b="1" dirty="0">
              <a:solidFill>
                <a:srgbClr val="294A70"/>
              </a:solidFill>
              <a:latin typeface="Arial" panose="020B0604020202020204" pitchFamily="34" charset="0"/>
              <a:cs typeface="Arial" panose="020B0604020202020204" pitchFamily="34" charset="0"/>
            </a:endParaRPr>
          </a:p>
          <a:p>
            <a:pPr>
              <a:spcAft>
                <a:spcPts val="400"/>
              </a:spcAft>
            </a:pPr>
            <a:r>
              <a:rPr lang="en-GB" sz="2800" b="1" dirty="0">
                <a:solidFill>
                  <a:srgbClr val="294A70"/>
                </a:solidFill>
                <a:latin typeface="Arial" panose="020B0604020202020204" pitchFamily="34" charset="0"/>
                <a:cs typeface="Arial" panose="020B0604020202020204" pitchFamily="34" charset="0"/>
              </a:rPr>
              <a:t>Round 2: Standard research council process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EDI Hub+ eligibility checks</a:t>
            </a: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Eligible applications assessed by at least two reviewers</a:t>
            </a:r>
          </a:p>
          <a:p>
            <a:pPr marL="457200" indent="-457200">
              <a:spcAft>
                <a:spcPts val="400"/>
              </a:spcAft>
              <a:buFont typeface="Arial" panose="020B0604020202020204" pitchFamily="34" charset="0"/>
              <a:buChar char="•"/>
            </a:pPr>
            <a:r>
              <a:rPr lang="en-US" sz="2400" dirty="0">
                <a:solidFill>
                  <a:srgbClr val="294A70"/>
                </a:solidFill>
                <a:latin typeface="Arial" panose="020B0604020202020204" pitchFamily="34" charset="0"/>
                <a:cs typeface="Arial" panose="020B0604020202020204" pitchFamily="34" charset="0"/>
              </a:rPr>
              <a:t>Panel meeting to discuss and collectively rank applications in order of funding priority</a:t>
            </a:r>
            <a:endParaRPr lang="en-GB" sz="2400" dirty="0">
              <a:solidFill>
                <a:srgbClr val="294A70"/>
              </a:solidFill>
              <a:latin typeface="Arial" panose="020B0604020202020204" pitchFamily="34" charset="0"/>
              <a:cs typeface="Arial" panose="020B0604020202020204" pitchFamily="34" charset="0"/>
            </a:endParaRPr>
          </a:p>
          <a:p>
            <a:pPr marL="457200" indent="-457200">
              <a:spcAft>
                <a:spcPts val="400"/>
              </a:spcAft>
              <a:buFont typeface="Arial" panose="020B0604020202020204" pitchFamily="34" charset="0"/>
              <a:buChar char="•"/>
            </a:pPr>
            <a:r>
              <a:rPr lang="en-GB" sz="2400" dirty="0">
                <a:solidFill>
                  <a:srgbClr val="294A70"/>
                </a:solidFill>
                <a:latin typeface="Arial" panose="020B0604020202020204" pitchFamily="34" charset="0"/>
                <a:cs typeface="Arial" panose="020B0604020202020204" pitchFamily="34" charset="0"/>
              </a:rPr>
              <a:t>All applicants will receive feedback</a:t>
            </a:r>
            <a:endParaRPr lang="en-GB" sz="2800" b="1"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0CA9DEC-5EDB-891F-DBDB-6C36AEB58C20}"/>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11025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C70AD00-1872-7E88-B6D2-A2500BFF49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E6F6B1-5BF4-BD76-D8D4-338A7C5FC45D}"/>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F7A94FFD-6128-6558-E54F-5E9713A1EDCD}"/>
              </a:ext>
            </a:extLst>
          </p:cNvPr>
          <p:cNvSpPr txBox="1"/>
          <p:nvPr/>
        </p:nvSpPr>
        <p:spPr>
          <a:xfrm>
            <a:off x="833717" y="734350"/>
            <a:ext cx="10524565" cy="5396349"/>
          </a:xfrm>
          <a:prstGeom prst="rect">
            <a:avLst/>
          </a:prstGeom>
          <a:noFill/>
        </p:spPr>
        <p:txBody>
          <a:bodyPr wrap="square" lIns="91440" tIns="45720" rIns="91440" bIns="45720" rtlCol="0" anchor="t">
            <a:spAutoFit/>
          </a:bodyPr>
          <a:lstStyle/>
          <a:p>
            <a:r>
              <a:rPr lang="en-GB" sz="3600" b="1" dirty="0">
                <a:solidFill>
                  <a:srgbClr val="294A70"/>
                </a:solidFill>
                <a:latin typeface="Arial"/>
                <a:cs typeface="Arial"/>
              </a:rPr>
              <a:t>Resubmissions</a:t>
            </a:r>
            <a:endParaRPr lang="en-GB" sz="2800" dirty="0">
              <a:solidFill>
                <a:srgbClr val="294A70"/>
              </a:solidFill>
              <a:latin typeface="Arial" panose="020B0604020202020204" pitchFamily="34" charset="0"/>
              <a:cs typeface="Arial" panose="020B0604020202020204" pitchFamily="34" charset="0"/>
            </a:endParaRPr>
          </a:p>
          <a:p>
            <a:endParaRPr lang="en-GB" sz="2800" b="1" dirty="0">
              <a:solidFill>
                <a:srgbClr val="294A70"/>
              </a:solidFill>
              <a:latin typeface="Arial" panose="020B0604020202020204" pitchFamily="34" charset="0"/>
              <a:cs typeface="Arial" panose="020B0604020202020204" pitchFamily="34" charset="0"/>
            </a:endParaRPr>
          </a:p>
          <a:p>
            <a:pPr>
              <a:spcAft>
                <a:spcPts val="400"/>
              </a:spcAft>
            </a:pPr>
            <a:r>
              <a:rPr lang="en-GB" sz="2400" dirty="0">
                <a:solidFill>
                  <a:srgbClr val="294A70"/>
                </a:solidFill>
                <a:latin typeface="Arial"/>
                <a:cs typeface="Arial"/>
              </a:rPr>
              <a:t>Can applicants to Round 1 can resubmit their application to Round 2?</a:t>
            </a:r>
            <a:endParaRPr lang="en-GB" sz="2400" dirty="0">
              <a:solidFill>
                <a:srgbClr val="294A70"/>
              </a:solidFill>
              <a:latin typeface="Arial" panose="020B0604020202020204" pitchFamily="34" charset="0"/>
              <a:cs typeface="Arial" panose="020B0604020202020204" pitchFamily="34" charset="0"/>
            </a:endParaRPr>
          </a:p>
          <a:p>
            <a:pPr>
              <a:spcAft>
                <a:spcPts val="400"/>
              </a:spcAft>
            </a:pPr>
            <a:endParaRPr lang="en-GB" sz="2400" dirty="0">
              <a:solidFill>
                <a:srgbClr val="294A70"/>
              </a:solidFill>
              <a:latin typeface="Arial" panose="020B0604020202020204" pitchFamily="34" charset="0"/>
              <a:cs typeface="Arial" panose="020B0604020202020204" pitchFamily="34" charset="0"/>
            </a:endParaRPr>
          </a:p>
          <a:p>
            <a:pPr>
              <a:spcAft>
                <a:spcPts val="400"/>
              </a:spcAft>
            </a:pPr>
            <a:r>
              <a:rPr lang="en-GB" sz="2400" dirty="0">
                <a:solidFill>
                  <a:srgbClr val="294A70"/>
                </a:solidFill>
                <a:latin typeface="Arial"/>
                <a:cs typeface="Arial"/>
              </a:rPr>
              <a:t>Yes. We are not actively encouraging resubmissions, but applications can </a:t>
            </a:r>
            <a:r>
              <a:rPr lang="en-GB" sz="2400">
                <a:solidFill>
                  <a:srgbClr val="294A70"/>
                </a:solidFill>
                <a:latin typeface="Arial"/>
                <a:cs typeface="Arial"/>
              </a:rPr>
              <a:t>be resubmitted provided they fit with the scope of the Round 2 call and respond to reviewer feedback from Round 1. Please </a:t>
            </a:r>
            <a:r>
              <a:rPr lang="en-GB" sz="2400" dirty="0">
                <a:solidFill>
                  <a:srgbClr val="294A70"/>
                </a:solidFill>
                <a:latin typeface="Arial"/>
                <a:cs typeface="Arial"/>
              </a:rPr>
              <a:t>bear in mind that </a:t>
            </a:r>
            <a:r>
              <a:rPr lang="en-GB" sz="2400" b="1" dirty="0">
                <a:solidFill>
                  <a:srgbClr val="294A70"/>
                </a:solidFill>
                <a:latin typeface="Arial"/>
                <a:cs typeface="Arial"/>
              </a:rPr>
              <a:t>in Round 2 we will only be accepting Pilot Project applications that address one of the two highlight areas</a:t>
            </a:r>
            <a:r>
              <a:rPr lang="en-GB" sz="2400" dirty="0">
                <a:solidFill>
                  <a:srgbClr val="294A70"/>
                </a:solidFill>
                <a:latin typeface="Arial"/>
                <a:cs typeface="Arial"/>
              </a:rPr>
              <a:t>:</a:t>
            </a:r>
            <a:endParaRPr lang="en-GB" sz="2400" dirty="0">
              <a:solidFill>
                <a:srgbClr val="294A70"/>
              </a:solidFill>
              <a:latin typeface="Arial" panose="020B0604020202020204" pitchFamily="34" charset="0"/>
              <a:cs typeface="Arial" panose="020B0604020202020204" pitchFamily="34" charset="0"/>
            </a:endParaRPr>
          </a:p>
          <a:p>
            <a:pPr>
              <a:spcAft>
                <a:spcPts val="400"/>
              </a:spcAft>
            </a:pPr>
            <a:endParaRPr lang="en-GB" sz="2400" dirty="0">
              <a:solidFill>
                <a:srgbClr val="294A70"/>
              </a:solidFill>
              <a:latin typeface="Arial" panose="020B0604020202020204" pitchFamily="34" charset="0"/>
              <a:cs typeface="Arial" panose="020B0604020202020204" pitchFamily="34" charset="0"/>
            </a:endParaRPr>
          </a:p>
          <a:p>
            <a:pPr marL="914400" lvl="1" indent="-457200">
              <a:spcAft>
                <a:spcPts val="400"/>
              </a:spcAft>
              <a:buFont typeface="Arial,Sans-Serif"/>
              <a:buChar char="•"/>
            </a:pPr>
            <a:r>
              <a:rPr lang="en-GB" sz="2400" dirty="0">
                <a:solidFill>
                  <a:srgbClr val="294A70"/>
                </a:solidFill>
                <a:latin typeface="Arial"/>
                <a:cs typeface="Arial"/>
              </a:rPr>
              <a:t>Actions to identify and address the impact of socioeconomic disadvantage on doctoral education and wider career paths. </a:t>
            </a:r>
            <a:endParaRPr lang="en-US" sz="2400" dirty="0">
              <a:solidFill>
                <a:srgbClr val="000000"/>
              </a:solidFill>
              <a:latin typeface="Arial"/>
              <a:cs typeface="Arial"/>
            </a:endParaRPr>
          </a:p>
          <a:p>
            <a:pPr marL="914400" lvl="1" indent="-457200">
              <a:spcAft>
                <a:spcPts val="400"/>
              </a:spcAft>
              <a:buFont typeface="Arial,Sans-Serif"/>
              <a:buChar char="•"/>
            </a:pPr>
            <a:r>
              <a:rPr lang="en-GB" sz="2400" dirty="0">
                <a:solidFill>
                  <a:srgbClr val="294A70"/>
                </a:solidFill>
                <a:latin typeface="Arial"/>
                <a:cs typeface="Arial"/>
              </a:rPr>
              <a:t>Precarity in EPMS research and innovation careers.</a:t>
            </a:r>
            <a:endParaRPr lang="en-GB" dirty="0">
              <a:latin typeface="Arial"/>
              <a:cs typeface="Arial"/>
            </a:endParaRPr>
          </a:p>
        </p:txBody>
      </p:sp>
      <p:sp>
        <p:nvSpPr>
          <p:cNvPr id="3" name="TextBox 2">
            <a:extLst>
              <a:ext uri="{FF2B5EF4-FFF2-40B4-BE49-F238E27FC236}">
                <a16:creationId xmlns:a16="http://schemas.microsoft.com/office/drawing/2014/main" id="{33ADD9E5-EDEF-D297-31FF-8DF15E9D4A26}"/>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063817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CC88279-04D9-9098-08FF-32432CB186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33987E-3412-6A03-F5B1-2A40D32EC92B}"/>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733CB8AB-8D34-5CDA-903D-CF17E90AAB9A}"/>
              </a:ext>
            </a:extLst>
          </p:cNvPr>
          <p:cNvSpPr txBox="1"/>
          <p:nvPr/>
        </p:nvSpPr>
        <p:spPr>
          <a:xfrm>
            <a:off x="833717" y="917962"/>
            <a:ext cx="10524565" cy="4955203"/>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Reflections on Round 1: panel advice</a:t>
            </a:r>
          </a:p>
          <a:p>
            <a:endParaRPr lang="en-GB" sz="2800" dirty="0">
              <a:solidFill>
                <a:srgbClr val="294A7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Focus on EDI rather than other aspects of Research Culture</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Ensure the focus of proposals is specific to EDI in EPMS</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Be specific about project activities and justify costs</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Include references to provide evidence </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Ensure plans and methods for data gathering and analysis are rigorous</a:t>
            </a:r>
          </a:p>
          <a:p>
            <a:pPr marL="457200" indent="-457200">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Remember that the focus of the EDI Hub+ is on evaluation and scale-up</a:t>
            </a:r>
          </a:p>
          <a:p>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A97B4A6-D6EC-6182-CE3B-24DC05F3E3A1}"/>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88203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DAFA00F-25D4-B3C5-6FD5-0F2FCEF979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389428-A92A-4C7C-D3EF-035BBC807874}"/>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0E629A81-4B0A-0450-F9F3-53EEB053C150}"/>
              </a:ext>
            </a:extLst>
          </p:cNvPr>
          <p:cNvSpPr txBox="1"/>
          <p:nvPr/>
        </p:nvSpPr>
        <p:spPr>
          <a:xfrm>
            <a:off x="833717" y="1193734"/>
            <a:ext cx="10524565" cy="4452501"/>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Outcomes from Round 1</a:t>
            </a:r>
          </a:p>
          <a:p>
            <a:pPr>
              <a:spcAft>
                <a:spcPts val="400"/>
              </a:spcAft>
            </a:pPr>
            <a:endParaRPr lang="en-US" sz="2800" dirty="0">
              <a:solidFill>
                <a:srgbClr val="294A70"/>
              </a:solidFill>
              <a:latin typeface="Arial" panose="020B0604020202020204" pitchFamily="34" charset="0"/>
              <a:cs typeface="Arial" panose="020B0604020202020204" pitchFamily="34" charset="0"/>
            </a:endParaRPr>
          </a:p>
          <a:p>
            <a:pPr>
              <a:spcAft>
                <a:spcPts val="400"/>
              </a:spcAft>
            </a:pPr>
            <a:r>
              <a:rPr lang="en-US" sz="2800" dirty="0">
                <a:solidFill>
                  <a:srgbClr val="294A70"/>
                </a:solidFill>
                <a:latin typeface="Arial" panose="020B0604020202020204" pitchFamily="34" charset="0"/>
                <a:cs typeface="Arial" panose="020B0604020202020204" pitchFamily="34" charset="0"/>
              </a:rPr>
              <a:t>49 applications received</a:t>
            </a:r>
          </a:p>
          <a:p>
            <a:pPr>
              <a:spcAft>
                <a:spcPts val="400"/>
              </a:spcAft>
            </a:pPr>
            <a:endParaRPr lang="en-US" sz="2800" dirty="0">
              <a:solidFill>
                <a:srgbClr val="294A70"/>
              </a:solidFill>
              <a:latin typeface="Arial" panose="020B0604020202020204" pitchFamily="34" charset="0"/>
              <a:cs typeface="Arial" panose="020B0604020202020204" pitchFamily="34" charset="0"/>
            </a:endParaRPr>
          </a:p>
          <a:p>
            <a:pPr>
              <a:spcAft>
                <a:spcPts val="400"/>
              </a:spcAft>
            </a:pPr>
            <a:r>
              <a:rPr lang="en-US" sz="2800" dirty="0">
                <a:solidFill>
                  <a:srgbClr val="294A70"/>
                </a:solidFill>
                <a:latin typeface="Arial" panose="020B0604020202020204" pitchFamily="34" charset="0"/>
                <a:cs typeface="Arial" panose="020B0604020202020204" pitchFamily="34" charset="0"/>
              </a:rPr>
              <a:t>Awards and success rates:</a:t>
            </a:r>
          </a:p>
          <a:p>
            <a:pPr marL="457200" indent="-457200">
              <a:spcAft>
                <a:spcPts val="400"/>
              </a:spcAft>
              <a:buFont typeface="Arial" panose="020B0604020202020204" pitchFamily="34" charset="0"/>
              <a:buChar char="•"/>
            </a:pPr>
            <a:r>
              <a:rPr lang="en-US" sz="2800" dirty="0">
                <a:solidFill>
                  <a:srgbClr val="294A70"/>
                </a:solidFill>
                <a:latin typeface="Arial" panose="020B0604020202020204" pitchFamily="34" charset="0"/>
                <a:cs typeface="Arial" panose="020B0604020202020204" pitchFamily="34" charset="0"/>
              </a:rPr>
              <a:t>Pilot projects – one award – success rate 3%</a:t>
            </a:r>
          </a:p>
          <a:p>
            <a:pPr marL="457200" indent="-457200">
              <a:spcAft>
                <a:spcPts val="400"/>
              </a:spcAft>
              <a:buFont typeface="Arial" panose="020B0604020202020204" pitchFamily="34" charset="0"/>
              <a:buChar char="•"/>
            </a:pPr>
            <a:r>
              <a:rPr lang="en-US" sz="2800" dirty="0">
                <a:solidFill>
                  <a:srgbClr val="294A70"/>
                </a:solidFill>
                <a:latin typeface="Arial" panose="020B0604020202020204" pitchFamily="34" charset="0"/>
                <a:cs typeface="Arial" panose="020B0604020202020204" pitchFamily="34" charset="0"/>
              </a:rPr>
              <a:t>Evaluation projects – one award – success rate 14%</a:t>
            </a:r>
          </a:p>
          <a:p>
            <a:pPr marL="457200" indent="-457200">
              <a:spcAft>
                <a:spcPts val="400"/>
              </a:spcAft>
              <a:buFont typeface="Arial" panose="020B0604020202020204" pitchFamily="34" charset="0"/>
              <a:buChar char="•"/>
            </a:pPr>
            <a:r>
              <a:rPr lang="en-US" sz="2800" dirty="0">
                <a:solidFill>
                  <a:srgbClr val="294A70"/>
                </a:solidFill>
                <a:latin typeface="Arial" panose="020B0604020202020204" pitchFamily="34" charset="0"/>
                <a:cs typeface="Arial" panose="020B0604020202020204" pitchFamily="34" charset="0"/>
              </a:rPr>
              <a:t>Scale-up projects – three awards – success rate 23%</a:t>
            </a:r>
          </a:p>
          <a:p>
            <a:pPr marL="457200" indent="-457200">
              <a:spcAft>
                <a:spcPts val="400"/>
              </a:spcAft>
              <a:buFont typeface="Arial" panose="020B0604020202020204" pitchFamily="34" charset="0"/>
              <a:buChar char="•"/>
            </a:pPr>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F45E159-3D9D-DDCE-E289-93987BAFFA2C}"/>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207559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9DB104D-1B6E-0A74-D6F0-8BAF574901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A36B9B-9FB8-0358-4B61-2F17475281A8}"/>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B0AA42F7-CED6-476C-6C55-7D58659663B7}"/>
              </a:ext>
            </a:extLst>
          </p:cNvPr>
          <p:cNvSpPr txBox="1"/>
          <p:nvPr/>
        </p:nvSpPr>
        <p:spPr>
          <a:xfrm>
            <a:off x="833717" y="864647"/>
            <a:ext cx="10524565" cy="1077218"/>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Outcomes from Round 1: what we funded…</a:t>
            </a:r>
          </a:p>
          <a:p>
            <a:pPr marL="457200" indent="-457200">
              <a:spcAft>
                <a:spcPts val="400"/>
              </a:spcAft>
              <a:buFont typeface="Arial" panose="020B0604020202020204" pitchFamily="34" charset="0"/>
              <a:buChar char="•"/>
            </a:pPr>
            <a:endParaRPr lang="en-GB" sz="2800" dirty="0">
              <a:solidFill>
                <a:srgbClr val="294A7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D49330C-6A7F-398F-3A40-94010D6CA936}"/>
              </a:ext>
            </a:extLst>
          </p:cNvPr>
          <p:cNvSpPr txBox="1"/>
          <p:nvPr/>
        </p:nvSpPr>
        <p:spPr>
          <a:xfrm>
            <a:off x="833717" y="1735777"/>
            <a:ext cx="10524565" cy="4257576"/>
          </a:xfrm>
          <a:prstGeom prst="rect">
            <a:avLst/>
          </a:prstGeom>
          <a:noFill/>
        </p:spPr>
        <p:txBody>
          <a:bodyPr wrap="square">
            <a:spAutoFit/>
          </a:bodyPr>
          <a:lstStyle/>
          <a:p>
            <a:pPr algn="l">
              <a:spcAft>
                <a:spcPts val="1125"/>
              </a:spcAft>
              <a:buNone/>
            </a:pPr>
            <a:r>
              <a:rPr lang="en-GB" b="1" i="0" dirty="0">
                <a:solidFill>
                  <a:srgbClr val="294A70"/>
                </a:solidFill>
                <a:effectLst/>
                <a:latin typeface="Merriweather Sans" pitchFamily="2" charset="0"/>
              </a:rPr>
              <a:t>Navigating reasonable adjustments: Empowering neurodivergent PGRs through transparency and co-design (Pilot)</a:t>
            </a:r>
            <a:endParaRPr lang="en-GB" b="0" i="0" dirty="0">
              <a:solidFill>
                <a:srgbClr val="294A70"/>
              </a:solidFill>
              <a:effectLst/>
              <a:latin typeface="Merriweather Sans" pitchFamily="2" charset="0"/>
            </a:endParaRPr>
          </a:p>
          <a:p>
            <a:pPr algn="l">
              <a:spcAft>
                <a:spcPts val="1125"/>
              </a:spcAft>
              <a:buNone/>
            </a:pPr>
            <a:r>
              <a:rPr lang="en-GB" b="0" i="0" dirty="0">
                <a:solidFill>
                  <a:srgbClr val="666666"/>
                </a:solidFill>
                <a:effectLst/>
                <a:latin typeface="Open Sans" panose="020B0606030504020204" pitchFamily="34" charset="0"/>
              </a:rPr>
              <a:t>Lead: Dr Lauren Marsh, University of Nottingham </a:t>
            </a:r>
            <a:br>
              <a:rPr lang="en-GB" b="0" i="0" dirty="0">
                <a:solidFill>
                  <a:srgbClr val="666666"/>
                </a:solidFill>
                <a:effectLst/>
                <a:latin typeface="Open Sans" panose="020B0606030504020204" pitchFamily="34" charset="0"/>
              </a:rPr>
            </a:br>
            <a:r>
              <a:rPr lang="en-GB" b="0" i="0" dirty="0">
                <a:solidFill>
                  <a:srgbClr val="666666"/>
                </a:solidFill>
                <a:effectLst/>
                <a:latin typeface="Open Sans" panose="020B0606030504020204" pitchFamily="34" charset="0"/>
              </a:rPr>
              <a:t>Co-creating practical resources to help neurodivergent postgraduate researchers and supervisors navigate reasonable adjustment processes, including a “dictionary” of adjustments and induction materials. </a:t>
            </a:r>
          </a:p>
          <a:p>
            <a:pPr algn="l">
              <a:spcAft>
                <a:spcPts val="1125"/>
              </a:spcAft>
              <a:buNone/>
            </a:pPr>
            <a:endParaRPr lang="en-GB" b="0" i="0" dirty="0">
              <a:solidFill>
                <a:srgbClr val="666666"/>
              </a:solidFill>
              <a:effectLst/>
              <a:latin typeface="Open Sans" panose="020B0606030504020204" pitchFamily="34" charset="0"/>
            </a:endParaRPr>
          </a:p>
          <a:p>
            <a:pPr>
              <a:spcAft>
                <a:spcPts val="1125"/>
              </a:spcAft>
            </a:pPr>
            <a:r>
              <a:rPr lang="en-GB" b="1" dirty="0">
                <a:solidFill>
                  <a:srgbClr val="294A70"/>
                </a:solidFill>
                <a:latin typeface="Merriweather Sans" pitchFamily="2" charset="0"/>
              </a:rPr>
              <a:t>The well chaired meeting (Evaluation)</a:t>
            </a:r>
            <a:endParaRPr lang="en-GB" dirty="0">
              <a:solidFill>
                <a:srgbClr val="294A70"/>
              </a:solidFill>
              <a:latin typeface="Merriweather Sans" pitchFamily="2" charset="0"/>
            </a:endParaRPr>
          </a:p>
          <a:p>
            <a:pPr>
              <a:spcAft>
                <a:spcPts val="1125"/>
              </a:spcAft>
            </a:pPr>
            <a:r>
              <a:rPr lang="en-GB" dirty="0">
                <a:solidFill>
                  <a:srgbClr val="666666"/>
                </a:solidFill>
                <a:latin typeface="Open Sans" panose="020B0606030504020204" pitchFamily="34" charset="0"/>
              </a:rPr>
              <a:t>Leads: Professor Averil Macdonald OBE and Aubree Slavik, University of Southampton </a:t>
            </a:r>
            <a:br>
              <a:rPr lang="en-GB" dirty="0">
                <a:solidFill>
                  <a:srgbClr val="666666"/>
                </a:solidFill>
                <a:latin typeface="Open Sans" panose="020B0606030504020204" pitchFamily="34" charset="0"/>
              </a:rPr>
            </a:br>
            <a:r>
              <a:rPr lang="en-GB" dirty="0">
                <a:solidFill>
                  <a:srgbClr val="666666"/>
                </a:solidFill>
                <a:latin typeface="Open Sans" panose="020B0606030504020204" pitchFamily="34" charset="0"/>
              </a:rPr>
              <a:t>Evaluating the impact of training chairs and participants in inclusive meeting practices on the experiences of women, minority groups, early career researchers, and neurodiverse colleagues. The project aims to identify effective strategies to ensure all voices are heard and valued. </a:t>
            </a:r>
          </a:p>
        </p:txBody>
      </p:sp>
      <p:sp>
        <p:nvSpPr>
          <p:cNvPr id="3" name="TextBox 2">
            <a:extLst>
              <a:ext uri="{FF2B5EF4-FFF2-40B4-BE49-F238E27FC236}">
                <a16:creationId xmlns:a16="http://schemas.microsoft.com/office/drawing/2014/main" id="{4008397D-D7A8-343F-D2C1-449A6B61918F}"/>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38101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DFFC548-460A-1424-D765-9D8E713768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158573-54AC-E1FE-8680-9E649A6DEE33}"/>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9A6582E3-1F83-1303-56D9-53B0F0802930}"/>
              </a:ext>
            </a:extLst>
          </p:cNvPr>
          <p:cNvSpPr txBox="1"/>
          <p:nvPr/>
        </p:nvSpPr>
        <p:spPr>
          <a:xfrm>
            <a:off x="833717" y="830877"/>
            <a:ext cx="10524565" cy="1077218"/>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Outcomes from Round 1: what we funded…</a:t>
            </a:r>
          </a:p>
          <a:p>
            <a:pPr marL="457200" indent="-457200">
              <a:spcAft>
                <a:spcPts val="400"/>
              </a:spcAft>
              <a:buFont typeface="Arial" panose="020B0604020202020204" pitchFamily="34" charset="0"/>
              <a:buChar char="•"/>
            </a:pPr>
            <a:endParaRPr lang="en-GB" sz="2800" dirty="0">
              <a:solidFill>
                <a:srgbClr val="294A7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9EEE25C-D762-5EEA-DF53-C634777BF773}"/>
              </a:ext>
            </a:extLst>
          </p:cNvPr>
          <p:cNvSpPr txBox="1"/>
          <p:nvPr/>
        </p:nvSpPr>
        <p:spPr>
          <a:xfrm>
            <a:off x="833717" y="1628483"/>
            <a:ext cx="11611427" cy="4398640"/>
          </a:xfrm>
          <a:prstGeom prst="rect">
            <a:avLst/>
          </a:prstGeom>
          <a:noFill/>
        </p:spPr>
        <p:txBody>
          <a:bodyPr wrap="square">
            <a:spAutoFit/>
          </a:bodyPr>
          <a:lstStyle/>
          <a:p>
            <a:pPr algn="l">
              <a:spcAft>
                <a:spcPts val="1125"/>
              </a:spcAft>
              <a:buNone/>
            </a:pPr>
            <a:r>
              <a:rPr lang="en-GB" b="1" i="0" dirty="0">
                <a:solidFill>
                  <a:srgbClr val="294A70"/>
                </a:solidFill>
                <a:effectLst/>
                <a:latin typeface="Merriweather Sans" pitchFamily="2" charset="0"/>
              </a:rPr>
              <a:t>Expanding the Roving Researcher Scheme to new disciplines at the University of Cambridge</a:t>
            </a:r>
            <a:endParaRPr lang="en-GB" b="0" i="0" dirty="0">
              <a:solidFill>
                <a:srgbClr val="294A70"/>
              </a:solidFill>
              <a:effectLst/>
              <a:latin typeface="Merriweather Sans" pitchFamily="2" charset="0"/>
            </a:endParaRPr>
          </a:p>
          <a:p>
            <a:pPr algn="l">
              <a:spcAft>
                <a:spcPts val="1125"/>
              </a:spcAft>
              <a:buNone/>
            </a:pPr>
            <a:r>
              <a:rPr lang="en-GB" b="0" i="0" dirty="0">
                <a:solidFill>
                  <a:srgbClr val="666666"/>
                </a:solidFill>
                <a:effectLst/>
                <a:latin typeface="Open Sans" panose="020B0606030504020204" pitchFamily="34" charset="0"/>
              </a:rPr>
              <a:t>Leads: Professor Laura Itzhaki and Paula Bibby, University of Cambridge </a:t>
            </a:r>
            <a:br>
              <a:rPr lang="en-GB" b="0" i="0" dirty="0">
                <a:solidFill>
                  <a:srgbClr val="666666"/>
                </a:solidFill>
                <a:effectLst/>
                <a:latin typeface="Open Sans" panose="020B0606030504020204" pitchFamily="34" charset="0"/>
              </a:rPr>
            </a:br>
            <a:r>
              <a:rPr lang="en-GB" b="0" i="0" dirty="0">
                <a:solidFill>
                  <a:srgbClr val="666666"/>
                </a:solidFill>
                <a:effectLst/>
                <a:latin typeface="Open Sans" panose="020B0606030504020204" pitchFamily="34" charset="0"/>
              </a:rPr>
              <a:t>Scaling up an initiative that provides skilled researchers to cover lab roles during extended leave, supporting research continuity and promoting sustainable career pathways. </a:t>
            </a:r>
          </a:p>
          <a:p>
            <a:pPr algn="l">
              <a:spcAft>
                <a:spcPts val="1125"/>
              </a:spcAft>
              <a:buNone/>
            </a:pPr>
            <a:r>
              <a:rPr lang="en-GB" b="1" i="0" dirty="0">
                <a:solidFill>
                  <a:srgbClr val="294A70"/>
                </a:solidFill>
                <a:effectLst/>
                <a:latin typeface="Merriweather Sans" pitchFamily="2" charset="0"/>
              </a:rPr>
              <a:t>The EDI STEM Training Hub: Cultivating inclusive workplaces through collaborative, STEM-specific online training</a:t>
            </a:r>
            <a:endParaRPr lang="en-GB" b="0" i="0" dirty="0">
              <a:solidFill>
                <a:srgbClr val="294A70"/>
              </a:solidFill>
              <a:effectLst/>
              <a:latin typeface="Merriweather Sans" pitchFamily="2" charset="0"/>
            </a:endParaRPr>
          </a:p>
          <a:p>
            <a:pPr algn="l">
              <a:spcAft>
                <a:spcPts val="1125"/>
              </a:spcAft>
              <a:buNone/>
            </a:pPr>
            <a:r>
              <a:rPr lang="en-GB" b="0" i="0" dirty="0">
                <a:solidFill>
                  <a:srgbClr val="666666"/>
                </a:solidFill>
                <a:effectLst/>
                <a:latin typeface="Open Sans" panose="020B0606030504020204" pitchFamily="34" charset="0"/>
              </a:rPr>
              <a:t>Lead: Dr Clare Stevenson, John Innes Centre </a:t>
            </a:r>
            <a:br>
              <a:rPr lang="en-GB" b="0" i="0" dirty="0">
                <a:solidFill>
                  <a:srgbClr val="666666"/>
                </a:solidFill>
                <a:effectLst/>
                <a:latin typeface="Open Sans" panose="020B0606030504020204" pitchFamily="34" charset="0"/>
              </a:rPr>
            </a:br>
            <a:r>
              <a:rPr lang="en-GB" b="0" i="0" dirty="0">
                <a:solidFill>
                  <a:srgbClr val="666666"/>
                </a:solidFill>
                <a:effectLst/>
                <a:latin typeface="Open Sans" panose="020B0606030504020204" pitchFamily="34" charset="0"/>
              </a:rPr>
              <a:t>Expanding bespoke EDI training into EPMS disciplines, with new modules on legal requirements, microaggressions, and active bystander guidance, tailored to STEM environments. </a:t>
            </a:r>
          </a:p>
          <a:p>
            <a:pPr algn="l">
              <a:spcAft>
                <a:spcPts val="1125"/>
              </a:spcAft>
              <a:buNone/>
            </a:pPr>
            <a:r>
              <a:rPr lang="en-GB" b="1" i="0" dirty="0">
                <a:solidFill>
                  <a:srgbClr val="294A70"/>
                </a:solidFill>
                <a:effectLst/>
                <a:latin typeface="Merriweather Sans" pitchFamily="2" charset="0"/>
              </a:rPr>
              <a:t>Research your way</a:t>
            </a:r>
            <a:endParaRPr lang="en-GB" b="0" i="0" dirty="0">
              <a:solidFill>
                <a:srgbClr val="294A70"/>
              </a:solidFill>
              <a:effectLst/>
              <a:latin typeface="Merriweather Sans" pitchFamily="2" charset="0"/>
            </a:endParaRPr>
          </a:p>
          <a:p>
            <a:pPr algn="l">
              <a:spcAft>
                <a:spcPts val="1125"/>
              </a:spcAft>
              <a:buNone/>
            </a:pPr>
            <a:r>
              <a:rPr lang="en-GB" b="0" i="0" dirty="0">
                <a:solidFill>
                  <a:srgbClr val="666666"/>
                </a:solidFill>
                <a:effectLst/>
                <a:latin typeface="Open Sans" panose="020B0606030504020204" pitchFamily="34" charset="0"/>
              </a:rPr>
              <a:t>Lead: Dr Kat Phillips, University of Warwick </a:t>
            </a:r>
            <a:br>
              <a:rPr lang="en-GB" b="0" i="0" dirty="0">
                <a:solidFill>
                  <a:srgbClr val="666666"/>
                </a:solidFill>
                <a:effectLst/>
                <a:latin typeface="Open Sans" panose="020B0606030504020204" pitchFamily="34" charset="0"/>
              </a:rPr>
            </a:br>
            <a:r>
              <a:rPr lang="en-GB" b="0" i="0" dirty="0">
                <a:solidFill>
                  <a:srgbClr val="666666"/>
                </a:solidFill>
                <a:effectLst/>
                <a:latin typeface="Open Sans" panose="020B0606030504020204" pitchFamily="34" charset="0"/>
              </a:rPr>
              <a:t>Scaling up </a:t>
            </a:r>
            <a:r>
              <a:rPr lang="en-GB" b="0" i="0" dirty="0" err="1">
                <a:solidFill>
                  <a:srgbClr val="666666"/>
                </a:solidFill>
                <a:effectLst/>
                <a:latin typeface="Open Sans" panose="020B0606030504020204" pitchFamily="34" charset="0"/>
              </a:rPr>
              <a:t>PhDYourWay</a:t>
            </a:r>
            <a:r>
              <a:rPr lang="en-GB" b="0" i="0" dirty="0">
                <a:solidFill>
                  <a:srgbClr val="666666"/>
                </a:solidFill>
                <a:effectLst/>
                <a:latin typeface="Open Sans" panose="020B0606030504020204" pitchFamily="34" charset="0"/>
              </a:rPr>
              <a:t> into </a:t>
            </a:r>
            <a:r>
              <a:rPr lang="en-GB" b="0" i="0" dirty="0" err="1">
                <a:solidFill>
                  <a:srgbClr val="666666"/>
                </a:solidFill>
                <a:effectLst/>
                <a:latin typeface="Open Sans" panose="020B0606030504020204" pitchFamily="34" charset="0"/>
              </a:rPr>
              <a:t>ResearchYourWay</a:t>
            </a:r>
            <a:r>
              <a:rPr lang="en-GB" b="0" i="0" dirty="0">
                <a:solidFill>
                  <a:srgbClr val="666666"/>
                </a:solidFill>
                <a:effectLst/>
                <a:latin typeface="Open Sans" panose="020B0606030504020204" pitchFamily="34" charset="0"/>
              </a:rPr>
              <a:t> to support career development across STEM disciplines, providing targeted resources, community-led sessions, and a permanent online hub. </a:t>
            </a:r>
          </a:p>
        </p:txBody>
      </p:sp>
      <p:sp>
        <p:nvSpPr>
          <p:cNvPr id="3" name="TextBox 2">
            <a:extLst>
              <a:ext uri="{FF2B5EF4-FFF2-40B4-BE49-F238E27FC236}">
                <a16:creationId xmlns:a16="http://schemas.microsoft.com/office/drawing/2014/main" id="{546A81A7-4CBD-6E2F-8180-22E8B9EB9F3D}"/>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1206055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C3850A1-BC43-5BF0-B387-C0E4EC7BEB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92A404-9026-5317-3471-F7D8A3C08F43}"/>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a:t>
            </a:r>
            <a:r>
              <a:rPr lang="en-GB" sz="3600" b="1" dirty="0">
                <a:solidFill>
                  <a:srgbClr val="294A70"/>
                </a:solidFill>
                <a:latin typeface="Arial" panose="020B0604020202020204" pitchFamily="34" charset="0"/>
                <a:cs typeface="Arial" panose="020B0604020202020204" pitchFamily="34" charset="0"/>
              </a:rPr>
              <a:t> Flexible Fund – Round 2 webinar </a:t>
            </a:r>
          </a:p>
        </p:txBody>
      </p:sp>
      <p:sp>
        <p:nvSpPr>
          <p:cNvPr id="4" name="TextBox 3">
            <a:extLst>
              <a:ext uri="{FF2B5EF4-FFF2-40B4-BE49-F238E27FC236}">
                <a16:creationId xmlns:a16="http://schemas.microsoft.com/office/drawing/2014/main" id="{B7C269C9-3A57-81AA-D2A0-FABF052C4BD2}"/>
              </a:ext>
            </a:extLst>
          </p:cNvPr>
          <p:cNvSpPr txBox="1"/>
          <p:nvPr/>
        </p:nvSpPr>
        <p:spPr>
          <a:xfrm>
            <a:off x="842485" y="2085971"/>
            <a:ext cx="5442985" cy="3046988"/>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Join our mailing list!</a:t>
            </a:r>
          </a:p>
          <a:p>
            <a:endParaRPr lang="en-GB" sz="3600" b="1" dirty="0">
              <a:solidFill>
                <a:srgbClr val="294A70"/>
              </a:solidFill>
              <a:latin typeface="Arial" panose="020B0604020202020204" pitchFamily="34" charset="0"/>
              <a:cs typeface="Arial" panose="020B0604020202020204" pitchFamily="34" charset="0"/>
            </a:endParaRPr>
          </a:p>
          <a:p>
            <a:r>
              <a:rPr lang="en-GB" sz="2400" b="1" dirty="0">
                <a:solidFill>
                  <a:srgbClr val="294A70"/>
                </a:solidFill>
                <a:latin typeface="Arial" panose="020B0604020202020204" pitchFamily="34" charset="0"/>
                <a:cs typeface="Arial" panose="020B0604020202020204" pitchFamily="34" charset="0"/>
              </a:rPr>
              <a:t>Email: </a:t>
            </a:r>
            <a:r>
              <a:rPr lang="en-GB" sz="2400" b="1" dirty="0">
                <a:solidFill>
                  <a:srgbClr val="F4A124"/>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EDIHubPlus@leeds.ac.uk</a:t>
            </a:r>
            <a:endParaRPr lang="en-GB" sz="2400" b="1" dirty="0">
              <a:solidFill>
                <a:srgbClr val="F4A124"/>
              </a:solidFill>
              <a:latin typeface="Arial" panose="020B0604020202020204" pitchFamily="34" charset="0"/>
              <a:cs typeface="Arial" panose="020B0604020202020204" pitchFamily="34" charset="0"/>
            </a:endParaRPr>
          </a:p>
          <a:p>
            <a:endParaRPr lang="en-GB" sz="2400" b="1" dirty="0">
              <a:solidFill>
                <a:srgbClr val="F4A124"/>
              </a:solidFill>
              <a:latin typeface="Arial" panose="020B0604020202020204" pitchFamily="34" charset="0"/>
              <a:cs typeface="Arial" panose="020B0604020202020204" pitchFamily="34" charset="0"/>
            </a:endParaRPr>
          </a:p>
          <a:p>
            <a:r>
              <a:rPr lang="en-GB" sz="2400" b="1" dirty="0">
                <a:solidFill>
                  <a:srgbClr val="294A70"/>
                </a:solidFill>
                <a:latin typeface="Arial" panose="020B0604020202020204" pitchFamily="34" charset="0"/>
                <a:cs typeface="Arial" panose="020B0604020202020204" pitchFamily="34" charset="0"/>
              </a:rPr>
              <a:t>LinkedIn: </a:t>
            </a:r>
            <a:r>
              <a:rPr lang="en-GB" sz="2400" b="1" dirty="0">
                <a:solidFill>
                  <a:srgbClr val="F4A12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https://www.linkedin.com/company/epsrc-edi-hub-plus</a:t>
            </a:r>
            <a:r>
              <a:rPr lang="en-GB" sz="2400" b="1" dirty="0">
                <a:solidFill>
                  <a:srgbClr val="F4A124"/>
                </a:solidFill>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32623F9B-979E-9EAD-A529-6C82B441A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8467" y="1418733"/>
            <a:ext cx="3600063" cy="3592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4EBC28-4D10-4364-1251-57E0B3830CDC}"/>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326486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4C2BC32-C7CE-DD8B-D37D-D751995B86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638BA5-24E0-4550-AC50-204CDB4A65BF}"/>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a:t>
            </a:r>
            <a:r>
              <a:rPr lang="en-GB" sz="3600" b="1" dirty="0">
                <a:solidFill>
                  <a:srgbClr val="294A70"/>
                </a:solidFill>
                <a:latin typeface="Arial" panose="020B0604020202020204" pitchFamily="34" charset="0"/>
                <a:cs typeface="Arial" panose="020B0604020202020204" pitchFamily="34" charset="0"/>
              </a:rPr>
              <a:t> Flexible Fund – Round 2 webinar </a:t>
            </a:r>
          </a:p>
        </p:txBody>
      </p:sp>
      <p:sp>
        <p:nvSpPr>
          <p:cNvPr id="4" name="TextBox 3">
            <a:extLst>
              <a:ext uri="{FF2B5EF4-FFF2-40B4-BE49-F238E27FC236}">
                <a16:creationId xmlns:a16="http://schemas.microsoft.com/office/drawing/2014/main" id="{CA3F5C4A-7208-8E1D-CD6B-E3B627346B82}"/>
              </a:ext>
            </a:extLst>
          </p:cNvPr>
          <p:cNvSpPr txBox="1"/>
          <p:nvPr/>
        </p:nvSpPr>
        <p:spPr>
          <a:xfrm>
            <a:off x="1230170" y="1270497"/>
            <a:ext cx="6913510" cy="2862322"/>
          </a:xfrm>
          <a:prstGeom prst="rect">
            <a:avLst/>
          </a:prstGeom>
          <a:noFill/>
        </p:spPr>
        <p:txBody>
          <a:bodyPr wrap="square" lIns="91440" tIns="45720" rIns="91440" bIns="45720" rtlCol="0" anchor="t">
            <a:spAutoFit/>
          </a:bodyPr>
          <a:lstStyle/>
          <a:p>
            <a:r>
              <a:rPr lang="en-GB" sz="3600" b="1">
                <a:solidFill>
                  <a:srgbClr val="294A70"/>
                </a:solidFill>
                <a:latin typeface="Arial"/>
                <a:cs typeface="Arial"/>
              </a:rPr>
              <a:t>Register for the EDI Hub+ Annual Conference </a:t>
            </a:r>
            <a:endParaRPr lang="en-GB" sz="3600" b="1" dirty="0">
              <a:solidFill>
                <a:srgbClr val="294A70"/>
              </a:solidFill>
              <a:latin typeface="Arial"/>
              <a:cs typeface="Arial"/>
            </a:endParaRPr>
          </a:p>
          <a:p>
            <a:r>
              <a:rPr lang="en-GB" sz="3600" b="1">
                <a:solidFill>
                  <a:srgbClr val="294A70"/>
                </a:solidFill>
                <a:latin typeface="Arial"/>
                <a:cs typeface="Arial"/>
              </a:rPr>
              <a:t>24 March 2026 </a:t>
            </a:r>
            <a:endParaRPr lang="en-GB">
              <a:solidFill>
                <a:srgbClr val="000000"/>
              </a:solidFill>
              <a:latin typeface="Calibri" panose="020F0502020204030204"/>
              <a:ea typeface="Calibri" panose="020F0502020204030204"/>
              <a:cs typeface="Calibri" panose="020F0502020204030204"/>
            </a:endParaRPr>
          </a:p>
          <a:p>
            <a:r>
              <a:rPr lang="en-GB" sz="3600" b="1">
                <a:solidFill>
                  <a:srgbClr val="294A70"/>
                </a:solidFill>
                <a:latin typeface="Arial"/>
                <a:cs typeface="Arial"/>
              </a:rPr>
              <a:t>(Leeds / hybrid)</a:t>
            </a:r>
            <a:endParaRPr lang="en-GB">
              <a:solidFill>
                <a:srgbClr val="000000"/>
              </a:solidFill>
              <a:latin typeface="Calibri" panose="020F0502020204030204"/>
              <a:ea typeface="Calibri" panose="020F0502020204030204"/>
              <a:cs typeface="Calibri" panose="020F0502020204030204"/>
            </a:endParaRPr>
          </a:p>
          <a:p>
            <a:endParaRPr lang="en-GB" sz="3600" dirty="0">
              <a:solidFill>
                <a:srgbClr val="294A70"/>
              </a:solidFill>
              <a:latin typeface="Calibri" panose="020F0502020204030204"/>
              <a:ea typeface="Calibri"/>
              <a:cs typeface="Calibri"/>
            </a:endParaRPr>
          </a:p>
        </p:txBody>
      </p:sp>
      <p:sp>
        <p:nvSpPr>
          <p:cNvPr id="3" name="TextBox 2">
            <a:extLst>
              <a:ext uri="{FF2B5EF4-FFF2-40B4-BE49-F238E27FC236}">
                <a16:creationId xmlns:a16="http://schemas.microsoft.com/office/drawing/2014/main" id="{90D90DAE-5170-C758-2FE2-0CBAAC88B26D}"/>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pic>
        <p:nvPicPr>
          <p:cNvPr id="6" name="Picture 5" descr="A qr code on a white background&#10;&#10;AI-generated content may be incorrect.">
            <a:extLst>
              <a:ext uri="{FF2B5EF4-FFF2-40B4-BE49-F238E27FC236}">
                <a16:creationId xmlns:a16="http://schemas.microsoft.com/office/drawing/2014/main" id="{804D6B98-0B44-4458-23C2-AD8AB0502FC5}"/>
              </a:ext>
            </a:extLst>
          </p:cNvPr>
          <p:cNvPicPr>
            <a:picLocks noChangeAspect="1"/>
          </p:cNvPicPr>
          <p:nvPr/>
        </p:nvPicPr>
        <p:blipFill>
          <a:blip r:embed="rId4"/>
          <a:stretch>
            <a:fillRect/>
          </a:stretch>
        </p:blipFill>
        <p:spPr>
          <a:xfrm>
            <a:off x="7711575" y="953837"/>
            <a:ext cx="3600115" cy="3600115"/>
          </a:xfrm>
          <a:prstGeom prst="rect">
            <a:avLst/>
          </a:prstGeom>
        </p:spPr>
      </p:pic>
      <p:sp>
        <p:nvSpPr>
          <p:cNvPr id="7" name="TextBox 6">
            <a:extLst>
              <a:ext uri="{FF2B5EF4-FFF2-40B4-BE49-F238E27FC236}">
                <a16:creationId xmlns:a16="http://schemas.microsoft.com/office/drawing/2014/main" id="{C2F737A6-C518-DCF9-45E2-F9BC03AB86C0}"/>
              </a:ext>
            </a:extLst>
          </p:cNvPr>
          <p:cNvSpPr txBox="1"/>
          <p:nvPr/>
        </p:nvSpPr>
        <p:spPr>
          <a:xfrm>
            <a:off x="986683" y="4793348"/>
            <a:ext cx="105637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400" b="1" dirty="0">
                <a:solidFill>
                  <a:srgbClr val="F4A124"/>
                </a:solidFill>
                <a:latin typeface="Arial" panose="020B0604020202020204" pitchFamily="34" charset="0"/>
                <a:cs typeface="Arial" panose="020B0604020202020204" pitchFamily="34" charset="0"/>
              </a:rPr>
              <a:t>https://edihubplus.ac.uk/event/edi-hub-annual-conference-shaping-the-future-of-research-through-inclusion/</a:t>
            </a:r>
            <a:endParaRPr lang="en-US" sz="2400" b="1" dirty="0">
              <a:solidFill>
                <a:srgbClr val="F4A124"/>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039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C1CDA36-FE7A-179D-C6DC-6E7E2918463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4DB560-41CD-3528-E432-95DA2B2192C0}"/>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AF719DF6-B56B-B17B-302E-B6FE6C05C0A7}"/>
              </a:ext>
            </a:extLst>
          </p:cNvPr>
          <p:cNvSpPr txBox="1"/>
          <p:nvPr/>
        </p:nvSpPr>
        <p:spPr>
          <a:xfrm>
            <a:off x="833717" y="2033992"/>
            <a:ext cx="10524565" cy="1508105"/>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Q&amp;A</a:t>
            </a:r>
          </a:p>
          <a:p>
            <a:pPr lvl="0" algn="ctr"/>
            <a:endParaRPr lang="en-GB" sz="2800" dirty="0">
              <a:solidFill>
                <a:srgbClr val="294A70"/>
              </a:solidFill>
              <a:latin typeface="Arial" panose="020B0604020202020204" pitchFamily="34" charset="0"/>
              <a:cs typeface="Arial" panose="020B0604020202020204" pitchFamily="34" charset="0"/>
            </a:endParaRPr>
          </a:p>
          <a:p>
            <a:pPr lvl="0" algn="ctr"/>
            <a:r>
              <a:rPr lang="en-GB" sz="2800" dirty="0">
                <a:solidFill>
                  <a:srgbClr val="294A70"/>
                </a:solidFill>
                <a:latin typeface="Arial" panose="020B0604020202020204" pitchFamily="34" charset="0"/>
                <a:cs typeface="Arial" panose="020B0604020202020204" pitchFamily="34" charset="0"/>
              </a:rPr>
              <a:t>Over to you!</a:t>
            </a:r>
          </a:p>
        </p:txBody>
      </p:sp>
      <p:sp>
        <p:nvSpPr>
          <p:cNvPr id="3" name="TextBox 2">
            <a:extLst>
              <a:ext uri="{FF2B5EF4-FFF2-40B4-BE49-F238E27FC236}">
                <a16:creationId xmlns:a16="http://schemas.microsoft.com/office/drawing/2014/main" id="{CCAF6716-80F8-E563-9FE6-0552ECBD2AAF}"/>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9815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472C3ADC-97EE-5A23-743B-B0F424761D6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6CCFC5-B449-5641-EA37-F74BD8B72790}"/>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a:t>
            </a:r>
            <a:r>
              <a:rPr lang="en-GB" sz="3600" b="1" dirty="0">
                <a:solidFill>
                  <a:srgbClr val="294A70"/>
                </a:solidFill>
                <a:latin typeface="Arial" panose="020B0604020202020204" pitchFamily="34" charset="0"/>
                <a:cs typeface="Arial" panose="020B0604020202020204" pitchFamily="34" charset="0"/>
              </a:rPr>
              <a:t> Flexible Fund – Round 2 webinar </a:t>
            </a:r>
          </a:p>
        </p:txBody>
      </p:sp>
      <p:sp>
        <p:nvSpPr>
          <p:cNvPr id="4" name="TextBox 3">
            <a:extLst>
              <a:ext uri="{FF2B5EF4-FFF2-40B4-BE49-F238E27FC236}">
                <a16:creationId xmlns:a16="http://schemas.microsoft.com/office/drawing/2014/main" id="{2A1653FB-1029-7C05-70CB-9FE699A06911}"/>
              </a:ext>
            </a:extLst>
          </p:cNvPr>
          <p:cNvSpPr txBox="1"/>
          <p:nvPr/>
        </p:nvSpPr>
        <p:spPr>
          <a:xfrm>
            <a:off x="776941" y="1135058"/>
            <a:ext cx="7567989" cy="3816429"/>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introduction</a:t>
            </a:r>
          </a:p>
          <a:p>
            <a:endParaRPr lang="en-GB" sz="3600" b="1" dirty="0">
              <a:solidFill>
                <a:srgbClr val="294A70"/>
              </a:solidFill>
              <a:latin typeface="Arial" panose="020B0604020202020204" pitchFamily="34" charset="0"/>
              <a:cs typeface="Arial" panose="020B0604020202020204" pitchFamily="34" charset="0"/>
            </a:endParaRPr>
          </a:p>
          <a:p>
            <a:r>
              <a:rPr lang="en-US" sz="3400" i="1" dirty="0">
                <a:solidFill>
                  <a:srgbClr val="294A70"/>
                </a:solidFill>
                <a:latin typeface="Arial" panose="020B0604020202020204" pitchFamily="34" charset="0"/>
                <a:cs typeface="Arial" panose="020B0604020202020204" pitchFamily="34" charset="0"/>
              </a:rPr>
              <a:t>Our mission is to drive systemic change, to deliver an Engineering, Physical and Mathematical Sciences research and innovation system that is equitable and inclusive for everyone. </a:t>
            </a:r>
            <a:endParaRPr lang="en-GB" sz="3400" i="1" dirty="0">
              <a:solidFill>
                <a:srgbClr val="294A70"/>
              </a:solidFill>
              <a:latin typeface="Arial" panose="020B0604020202020204" pitchFamily="34" charset="0"/>
              <a:cs typeface="Arial" panose="020B0604020202020204" pitchFamily="34" charset="0"/>
            </a:endParaRPr>
          </a:p>
        </p:txBody>
      </p:sp>
      <p:pic>
        <p:nvPicPr>
          <p:cNvPr id="1026" name="Picture 2" descr="Engineering and Physical Sciences Research Council (EPSRC) – UKRI">
            <a:extLst>
              <a:ext uri="{FF2B5EF4-FFF2-40B4-BE49-F238E27FC236}">
                <a16:creationId xmlns:a16="http://schemas.microsoft.com/office/drawing/2014/main" id="{ACA0F25E-7415-8A55-33D8-B14EA4FF0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783" y="1221774"/>
            <a:ext cx="2333625" cy="1943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8E0625-D476-1E26-359D-F92E402950B1}"/>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345135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6737BE-364F-9C99-C305-A09E64EB0475}"/>
              </a:ext>
            </a:extLst>
          </p:cNvPr>
          <p:cNvSpPr txBox="1">
            <a:spLocks noGrp="1"/>
          </p:cNvSpPr>
          <p:nvPr>
            <p:ph type="title" idx="4294967295"/>
          </p:nvPr>
        </p:nvSpPr>
        <p:spPr>
          <a:xfrm>
            <a:off x="33593" y="648374"/>
            <a:ext cx="10572307" cy="8561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294A70"/>
                </a:solidFill>
                <a:latin typeface="Arial" panose="020B0604020202020204" pitchFamily="34" charset="0"/>
                <a:ea typeface="+mn-ea"/>
                <a:cs typeface="Arial" panose="020B0604020202020204" pitchFamily="34" charset="0"/>
              </a:rPr>
              <a:t>EDI </a:t>
            </a:r>
            <a:r>
              <a:rPr lang="en-GB" sz="3600" b="1" dirty="0">
                <a:solidFill>
                  <a:srgbClr val="F4A124"/>
                </a:solidFill>
                <a:latin typeface="Arial" panose="020B0604020202020204" pitchFamily="34" charset="0"/>
                <a:ea typeface="+mn-ea"/>
                <a:cs typeface="Arial" panose="020B0604020202020204" pitchFamily="34" charset="0"/>
              </a:rPr>
              <a:t>Hub+</a:t>
            </a:r>
            <a:r>
              <a:rPr lang="en-GB" sz="3600" b="1" dirty="0">
                <a:solidFill>
                  <a:srgbClr val="294A70"/>
                </a:solidFill>
                <a:latin typeface="Arial" panose="020B0604020202020204" pitchFamily="34" charset="0"/>
                <a:ea typeface="+mn-ea"/>
                <a:cs typeface="Arial" panose="020B0604020202020204" pitchFamily="34" charset="0"/>
              </a:rPr>
              <a:t> Core Team</a:t>
            </a:r>
          </a:p>
        </p:txBody>
      </p:sp>
      <p:sp>
        <p:nvSpPr>
          <p:cNvPr id="3" name="TextBox 2">
            <a:extLst>
              <a:ext uri="{FF2B5EF4-FFF2-40B4-BE49-F238E27FC236}">
                <a16:creationId xmlns:a16="http://schemas.microsoft.com/office/drawing/2014/main" id="{F866100B-78B9-D136-6EC5-F3B800BCFAC8}"/>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pic>
        <p:nvPicPr>
          <p:cNvPr id="6" name="Picture 5">
            <a:extLst>
              <a:ext uri="{FF2B5EF4-FFF2-40B4-BE49-F238E27FC236}">
                <a16:creationId xmlns:a16="http://schemas.microsoft.com/office/drawing/2014/main" id="{A53F93ED-8534-EC2A-4F8E-62A7B2165724}"/>
              </a:ext>
            </a:extLst>
          </p:cNvPr>
          <p:cNvPicPr>
            <a:picLocks noChangeAspect="1"/>
          </p:cNvPicPr>
          <p:nvPr/>
        </p:nvPicPr>
        <p:blipFill>
          <a:blip r:embed="rId3"/>
          <a:stretch>
            <a:fillRect/>
          </a:stretch>
        </p:blipFill>
        <p:spPr>
          <a:xfrm>
            <a:off x="305945" y="1565190"/>
            <a:ext cx="1753514" cy="1284944"/>
          </a:xfrm>
          <a:prstGeom prst="rect">
            <a:avLst/>
          </a:prstGeom>
        </p:spPr>
      </p:pic>
      <p:pic>
        <p:nvPicPr>
          <p:cNvPr id="15" name="Picture 14">
            <a:extLst>
              <a:ext uri="{FF2B5EF4-FFF2-40B4-BE49-F238E27FC236}">
                <a16:creationId xmlns:a16="http://schemas.microsoft.com/office/drawing/2014/main" id="{1D49E891-13BF-F86E-C453-4EA815FEA4F0}"/>
              </a:ext>
            </a:extLst>
          </p:cNvPr>
          <p:cNvPicPr>
            <a:picLocks noChangeAspect="1"/>
          </p:cNvPicPr>
          <p:nvPr/>
        </p:nvPicPr>
        <p:blipFill>
          <a:blip r:embed="rId4"/>
          <a:stretch>
            <a:fillRect/>
          </a:stretch>
        </p:blipFill>
        <p:spPr>
          <a:xfrm>
            <a:off x="2158605" y="1381027"/>
            <a:ext cx="3559425" cy="1594776"/>
          </a:xfrm>
          <a:prstGeom prst="rect">
            <a:avLst/>
          </a:prstGeom>
        </p:spPr>
      </p:pic>
      <p:pic>
        <p:nvPicPr>
          <p:cNvPr id="18" name="Picture 17">
            <a:extLst>
              <a:ext uri="{FF2B5EF4-FFF2-40B4-BE49-F238E27FC236}">
                <a16:creationId xmlns:a16="http://schemas.microsoft.com/office/drawing/2014/main" id="{38514296-C642-9918-AD91-1AC8F9C36EB9}"/>
              </a:ext>
            </a:extLst>
          </p:cNvPr>
          <p:cNvPicPr>
            <a:picLocks noChangeAspect="1"/>
          </p:cNvPicPr>
          <p:nvPr/>
        </p:nvPicPr>
        <p:blipFill>
          <a:blip r:embed="rId5"/>
          <a:stretch>
            <a:fillRect/>
          </a:stretch>
        </p:blipFill>
        <p:spPr>
          <a:xfrm>
            <a:off x="5817176" y="1405241"/>
            <a:ext cx="3644754" cy="1622598"/>
          </a:xfrm>
          <a:prstGeom prst="rect">
            <a:avLst/>
          </a:prstGeom>
        </p:spPr>
      </p:pic>
      <p:pic>
        <p:nvPicPr>
          <p:cNvPr id="21" name="Picture 20">
            <a:extLst>
              <a:ext uri="{FF2B5EF4-FFF2-40B4-BE49-F238E27FC236}">
                <a16:creationId xmlns:a16="http://schemas.microsoft.com/office/drawing/2014/main" id="{22800AB5-4539-B75D-0ED0-DD00EA272E0D}"/>
              </a:ext>
            </a:extLst>
          </p:cNvPr>
          <p:cNvPicPr>
            <a:picLocks noChangeAspect="1"/>
          </p:cNvPicPr>
          <p:nvPr/>
        </p:nvPicPr>
        <p:blipFill>
          <a:blip r:embed="rId6"/>
          <a:stretch>
            <a:fillRect/>
          </a:stretch>
        </p:blipFill>
        <p:spPr>
          <a:xfrm>
            <a:off x="271352" y="3165390"/>
            <a:ext cx="1822700" cy="1468147"/>
          </a:xfrm>
          <a:prstGeom prst="rect">
            <a:avLst/>
          </a:prstGeom>
        </p:spPr>
      </p:pic>
      <p:pic>
        <p:nvPicPr>
          <p:cNvPr id="23" name="Picture 22">
            <a:extLst>
              <a:ext uri="{FF2B5EF4-FFF2-40B4-BE49-F238E27FC236}">
                <a16:creationId xmlns:a16="http://schemas.microsoft.com/office/drawing/2014/main" id="{59C9ADFE-2EA8-6B0F-A7EC-4EE605ED2065}"/>
              </a:ext>
            </a:extLst>
          </p:cNvPr>
          <p:cNvPicPr>
            <a:picLocks noChangeAspect="1"/>
          </p:cNvPicPr>
          <p:nvPr/>
        </p:nvPicPr>
        <p:blipFill>
          <a:blip r:embed="rId7"/>
          <a:stretch>
            <a:fillRect/>
          </a:stretch>
        </p:blipFill>
        <p:spPr>
          <a:xfrm>
            <a:off x="2296960" y="3079874"/>
            <a:ext cx="5832171" cy="1709251"/>
          </a:xfrm>
          <a:prstGeom prst="rect">
            <a:avLst/>
          </a:prstGeom>
        </p:spPr>
      </p:pic>
      <p:pic>
        <p:nvPicPr>
          <p:cNvPr id="25" name="Picture 24">
            <a:extLst>
              <a:ext uri="{FF2B5EF4-FFF2-40B4-BE49-F238E27FC236}">
                <a16:creationId xmlns:a16="http://schemas.microsoft.com/office/drawing/2014/main" id="{50C2DAFE-07B0-D44E-2036-2EF59DA7ADEC}"/>
              </a:ext>
            </a:extLst>
          </p:cNvPr>
          <p:cNvPicPr>
            <a:picLocks noChangeAspect="1"/>
          </p:cNvPicPr>
          <p:nvPr/>
        </p:nvPicPr>
        <p:blipFill>
          <a:blip r:embed="rId8"/>
          <a:stretch>
            <a:fillRect/>
          </a:stretch>
        </p:blipFill>
        <p:spPr>
          <a:xfrm>
            <a:off x="8199969" y="3097010"/>
            <a:ext cx="3803057" cy="1698699"/>
          </a:xfrm>
          <a:prstGeom prst="rect">
            <a:avLst/>
          </a:prstGeom>
        </p:spPr>
      </p:pic>
      <p:pic>
        <p:nvPicPr>
          <p:cNvPr id="30" name="Picture 29">
            <a:extLst>
              <a:ext uri="{FF2B5EF4-FFF2-40B4-BE49-F238E27FC236}">
                <a16:creationId xmlns:a16="http://schemas.microsoft.com/office/drawing/2014/main" id="{757EBFB3-13CF-CBE7-997C-250B0CA68BA5}"/>
              </a:ext>
            </a:extLst>
          </p:cNvPr>
          <p:cNvPicPr>
            <a:picLocks noChangeAspect="1"/>
          </p:cNvPicPr>
          <p:nvPr/>
        </p:nvPicPr>
        <p:blipFill>
          <a:blip r:embed="rId9"/>
          <a:stretch>
            <a:fillRect/>
          </a:stretch>
        </p:blipFill>
        <p:spPr>
          <a:xfrm>
            <a:off x="2349346" y="4679519"/>
            <a:ext cx="6095782" cy="2057191"/>
          </a:xfrm>
          <a:prstGeom prst="rect">
            <a:avLst/>
          </a:prstGeom>
        </p:spPr>
      </p:pic>
      <p:pic>
        <p:nvPicPr>
          <p:cNvPr id="4" name="Picture 3">
            <a:extLst>
              <a:ext uri="{FF2B5EF4-FFF2-40B4-BE49-F238E27FC236}">
                <a16:creationId xmlns:a16="http://schemas.microsoft.com/office/drawing/2014/main" id="{9F351982-08F7-25A8-8F06-1EFE68E8535F}"/>
              </a:ext>
            </a:extLst>
          </p:cNvPr>
          <p:cNvPicPr>
            <a:picLocks noChangeAspect="1"/>
          </p:cNvPicPr>
          <p:nvPr/>
        </p:nvPicPr>
        <p:blipFill>
          <a:blip r:embed="rId10"/>
          <a:stretch>
            <a:fillRect/>
          </a:stretch>
        </p:blipFill>
        <p:spPr>
          <a:xfrm>
            <a:off x="206799" y="4948793"/>
            <a:ext cx="1951806" cy="1617418"/>
          </a:xfrm>
          <a:prstGeom prst="rect">
            <a:avLst/>
          </a:prstGeom>
        </p:spPr>
      </p:pic>
      <p:pic>
        <p:nvPicPr>
          <p:cNvPr id="8" name="Picture 7">
            <a:extLst>
              <a:ext uri="{FF2B5EF4-FFF2-40B4-BE49-F238E27FC236}">
                <a16:creationId xmlns:a16="http://schemas.microsoft.com/office/drawing/2014/main" id="{82E08059-D810-0EE4-8D4B-EACA7F5F4BA4}"/>
              </a:ext>
            </a:extLst>
          </p:cNvPr>
          <p:cNvPicPr>
            <a:picLocks noChangeAspect="1"/>
          </p:cNvPicPr>
          <p:nvPr/>
        </p:nvPicPr>
        <p:blipFill>
          <a:blip r:embed="rId11"/>
          <a:stretch>
            <a:fillRect/>
          </a:stretch>
        </p:blipFill>
        <p:spPr>
          <a:xfrm>
            <a:off x="9461931" y="1469016"/>
            <a:ext cx="1815670" cy="1511908"/>
          </a:xfrm>
          <a:prstGeom prst="rect">
            <a:avLst/>
          </a:prstGeom>
        </p:spPr>
      </p:pic>
    </p:spTree>
    <p:extLst>
      <p:ext uri="{BB962C8B-B14F-4D97-AF65-F5344CB8AC3E}">
        <p14:creationId xmlns:p14="http://schemas.microsoft.com/office/powerpoint/2010/main" val="27184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F6007A10-1233-B867-09B6-D5B2ADF4F877}"/>
              </a:ext>
            </a:extLst>
          </p:cNvPr>
          <p:cNvSpPr txBox="1"/>
          <p:nvPr/>
        </p:nvSpPr>
        <p:spPr>
          <a:xfrm>
            <a:off x="804529" y="1705782"/>
            <a:ext cx="10582940" cy="461665"/>
          </a:xfrm>
          <a:prstGeom prst="rect">
            <a:avLst/>
          </a:prstGeom>
          <a:solidFill>
            <a:srgbClr val="294A7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chemeClr val="bg1"/>
                </a:solidFill>
                <a:latin typeface="Arial" panose="020B0604020202020204" pitchFamily="34" charset="0"/>
                <a:cs typeface="Arial" panose="020B0604020202020204" pitchFamily="34" charset="0"/>
              </a:rPr>
              <a:t>WS1: Build a broad network</a:t>
            </a:r>
          </a:p>
        </p:txBody>
      </p:sp>
      <p:sp>
        <p:nvSpPr>
          <p:cNvPr id="5" name="TextBox 14">
            <a:extLst>
              <a:ext uri="{FF2B5EF4-FFF2-40B4-BE49-F238E27FC236}">
                <a16:creationId xmlns:a16="http://schemas.microsoft.com/office/drawing/2014/main" id="{DEDDC3D5-FC75-DEDC-4C3B-29B26FC891D0}"/>
              </a:ext>
            </a:extLst>
          </p:cNvPr>
          <p:cNvSpPr txBox="1"/>
          <p:nvPr/>
        </p:nvSpPr>
        <p:spPr>
          <a:xfrm>
            <a:off x="804530" y="4997330"/>
            <a:ext cx="10582939" cy="461665"/>
          </a:xfrm>
          <a:prstGeom prst="rect">
            <a:avLst/>
          </a:prstGeom>
          <a:solidFill>
            <a:srgbClr val="294A70"/>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solidFill>
                  <a:schemeClr val="bg1"/>
                </a:solidFill>
                <a:latin typeface="Arial" panose="020B0604020202020204" pitchFamily="34" charset="0"/>
                <a:cs typeface="Arial" panose="020B0604020202020204" pitchFamily="34" charset="0"/>
              </a:rPr>
              <a:t>WS7: Project management and dissemination</a:t>
            </a:r>
          </a:p>
        </p:txBody>
      </p:sp>
      <p:grpSp>
        <p:nvGrpSpPr>
          <p:cNvPr id="21" name="Group 20" descr="The two work streams within Sharing EDI Practices">
            <a:extLst>
              <a:ext uri="{FF2B5EF4-FFF2-40B4-BE49-F238E27FC236}">
                <a16:creationId xmlns:a16="http://schemas.microsoft.com/office/drawing/2014/main" id="{A4C5326A-B927-F6A1-042C-BE0EFD0C4DDD}"/>
              </a:ext>
            </a:extLst>
          </p:cNvPr>
          <p:cNvGrpSpPr/>
          <p:nvPr/>
        </p:nvGrpSpPr>
        <p:grpSpPr>
          <a:xfrm>
            <a:off x="1150408" y="3139462"/>
            <a:ext cx="3260873" cy="1453908"/>
            <a:chOff x="1382229" y="3362750"/>
            <a:chExt cx="3260873" cy="1453908"/>
          </a:xfrm>
        </p:grpSpPr>
        <p:sp>
          <p:nvSpPr>
            <p:cNvPr id="6" name="Text Box 2">
              <a:extLst>
                <a:ext uri="{FF2B5EF4-FFF2-40B4-BE49-F238E27FC236}">
                  <a16:creationId xmlns:a16="http://schemas.microsoft.com/office/drawing/2014/main" id="{D0E85EED-B510-63BE-4360-058A58D26DE6}"/>
                </a:ext>
              </a:extLst>
            </p:cNvPr>
            <p:cNvSpPr txBox="1">
              <a:spLocks noChangeArrowheads="1"/>
            </p:cNvSpPr>
            <p:nvPr/>
          </p:nvSpPr>
          <p:spPr bwMode="auto">
            <a:xfrm>
              <a:off x="1382229" y="3362750"/>
              <a:ext cx="1600932" cy="1453908"/>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60704">
                <a:lnSpc>
                  <a:spcPct val="107000"/>
                </a:lnSpc>
                <a:spcAft>
                  <a:spcPts val="928"/>
                </a:spcAft>
              </a:pPr>
              <a:r>
                <a:rPr lang="en-GB" sz="1600" b="1" dirty="0">
                  <a:latin typeface="Arial" panose="020B0604020202020204" pitchFamily="34" charset="0"/>
                  <a:cs typeface="Arial" panose="020B0604020202020204" pitchFamily="34" charset="0"/>
                </a:rPr>
                <a:t>WS2:</a:t>
              </a:r>
              <a:r>
                <a:rPr lang="en-GB" sz="1600" dirty="0">
                  <a:latin typeface="Arial" panose="020B0604020202020204" pitchFamily="34" charset="0"/>
                  <a:cs typeface="Arial" panose="020B0604020202020204" pitchFamily="34" charset="0"/>
                </a:rPr>
                <a: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Create an interactive online resource Centre</a:t>
              </a:r>
            </a:p>
          </p:txBody>
        </p:sp>
        <p:sp>
          <p:nvSpPr>
            <p:cNvPr id="7" name="Text Box 2">
              <a:extLst>
                <a:ext uri="{FF2B5EF4-FFF2-40B4-BE49-F238E27FC236}">
                  <a16:creationId xmlns:a16="http://schemas.microsoft.com/office/drawing/2014/main" id="{154FCCA7-73A8-7AAA-A52C-3ABBC87A240E}"/>
                </a:ext>
              </a:extLst>
            </p:cNvPr>
            <p:cNvSpPr txBox="1">
              <a:spLocks noChangeArrowheads="1"/>
            </p:cNvSpPr>
            <p:nvPr/>
          </p:nvSpPr>
          <p:spPr bwMode="auto">
            <a:xfrm>
              <a:off x="3177456" y="3362750"/>
              <a:ext cx="1465646" cy="1453908"/>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60704">
                <a:lnSpc>
                  <a:spcPct val="107000"/>
                </a:lnSpc>
                <a:spcAft>
                  <a:spcPts val="928"/>
                </a:spcAft>
              </a:pPr>
              <a:r>
                <a:rPr lang="en-GB" sz="1600" b="1" dirty="0">
                  <a:latin typeface="Arial" panose="020B0604020202020204" pitchFamily="34" charset="0"/>
                  <a:cs typeface="Arial" panose="020B0604020202020204" pitchFamily="34" charset="0"/>
                </a:rPr>
                <a:t>WS3: </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Create, share, and utilise EDI indices </a:t>
              </a:r>
            </a:p>
          </p:txBody>
        </p:sp>
      </p:grpSp>
      <p:grpSp>
        <p:nvGrpSpPr>
          <p:cNvPr id="20" name="Group 19" descr="The three work streams within Enabling Sustained Transformation">
            <a:extLst>
              <a:ext uri="{FF2B5EF4-FFF2-40B4-BE49-F238E27FC236}">
                <a16:creationId xmlns:a16="http://schemas.microsoft.com/office/drawing/2014/main" id="{BEF54F64-F96E-84A6-621E-C504772E5C11}"/>
              </a:ext>
            </a:extLst>
          </p:cNvPr>
          <p:cNvGrpSpPr/>
          <p:nvPr/>
        </p:nvGrpSpPr>
        <p:grpSpPr>
          <a:xfrm>
            <a:off x="6220384" y="3126994"/>
            <a:ext cx="4602734" cy="1453907"/>
            <a:chOff x="6095999" y="3350282"/>
            <a:chExt cx="4602734" cy="1453907"/>
          </a:xfrm>
        </p:grpSpPr>
        <p:sp>
          <p:nvSpPr>
            <p:cNvPr id="8" name="Text Box 2">
              <a:extLst>
                <a:ext uri="{FF2B5EF4-FFF2-40B4-BE49-F238E27FC236}">
                  <a16:creationId xmlns:a16="http://schemas.microsoft.com/office/drawing/2014/main" id="{A0428AF5-1E26-9ACB-219C-B94B5872A8A3}"/>
                </a:ext>
              </a:extLst>
            </p:cNvPr>
            <p:cNvSpPr txBox="1">
              <a:spLocks noChangeArrowheads="1"/>
            </p:cNvSpPr>
            <p:nvPr/>
          </p:nvSpPr>
          <p:spPr bwMode="auto">
            <a:xfrm>
              <a:off x="6095999" y="3350282"/>
              <a:ext cx="1392925" cy="1453907"/>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60704">
                <a:lnSpc>
                  <a:spcPct val="107000"/>
                </a:lnSpc>
                <a:spcAft>
                  <a:spcPts val="928"/>
                </a:spcAft>
              </a:pPr>
              <a:r>
                <a:rPr lang="en-GB" sz="1600" b="1" dirty="0">
                  <a:latin typeface="Arial" panose="020B0604020202020204" pitchFamily="34" charset="0"/>
                  <a:cs typeface="Arial" panose="020B0604020202020204" pitchFamily="34" charset="0"/>
                </a:rPr>
                <a:t>WS4:</a:t>
              </a:r>
              <a:r>
                <a:rPr lang="en-GB" sz="1600" dirty="0">
                  <a:latin typeface="Arial" panose="020B0604020202020204" pitchFamily="34" charset="0"/>
                  <a:cs typeface="Arial" panose="020B0604020202020204" pitchFamily="34" charset="0"/>
                </a:rPr>
                <a:t> Identify unmet needs</a:t>
              </a:r>
            </a:p>
          </p:txBody>
        </p:sp>
        <p:sp>
          <p:nvSpPr>
            <p:cNvPr id="9" name="Text Box 2">
              <a:extLst>
                <a:ext uri="{FF2B5EF4-FFF2-40B4-BE49-F238E27FC236}">
                  <a16:creationId xmlns:a16="http://schemas.microsoft.com/office/drawing/2014/main" id="{33981617-C6A6-4089-664E-4B17858A778F}"/>
                </a:ext>
              </a:extLst>
            </p:cNvPr>
            <p:cNvSpPr txBox="1">
              <a:spLocks noChangeArrowheads="1"/>
            </p:cNvSpPr>
            <p:nvPr/>
          </p:nvSpPr>
          <p:spPr bwMode="auto">
            <a:xfrm>
              <a:off x="7681770" y="3350282"/>
              <a:ext cx="1412058" cy="1441439"/>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60704">
                <a:lnSpc>
                  <a:spcPct val="107000"/>
                </a:lnSpc>
                <a:spcAft>
                  <a:spcPts val="928"/>
                </a:spcAft>
              </a:pPr>
              <a:r>
                <a:rPr lang="en-GB" sz="1600" b="1" dirty="0">
                  <a:solidFill>
                    <a:srgbClr val="F4A124"/>
                  </a:solidFill>
                  <a:latin typeface="Arial" panose="020B0604020202020204" pitchFamily="34" charset="0"/>
                  <a:cs typeface="Arial" panose="020B0604020202020204" pitchFamily="34" charset="0"/>
                </a:rPr>
                <a:t>WS5: </a:t>
              </a:r>
              <a:r>
                <a:rPr lang="en-GB" sz="1600" dirty="0">
                  <a:solidFill>
                    <a:srgbClr val="F4A124"/>
                  </a:solidFill>
                  <a:latin typeface="Arial" panose="020B0604020202020204" pitchFamily="34" charset="0"/>
                  <a:cs typeface="Arial" panose="020B0604020202020204" pitchFamily="34" charset="0"/>
                </a:rPr>
                <a:t>Flexible fund</a:t>
              </a:r>
            </a:p>
          </p:txBody>
        </p:sp>
        <p:sp>
          <p:nvSpPr>
            <p:cNvPr id="10" name="Text Box 2">
              <a:extLst>
                <a:ext uri="{FF2B5EF4-FFF2-40B4-BE49-F238E27FC236}">
                  <a16:creationId xmlns:a16="http://schemas.microsoft.com/office/drawing/2014/main" id="{994778B0-E4ED-935C-7FF1-EDA3EA7170E2}"/>
                </a:ext>
              </a:extLst>
            </p:cNvPr>
            <p:cNvSpPr txBox="1">
              <a:spLocks noChangeArrowheads="1"/>
            </p:cNvSpPr>
            <p:nvPr/>
          </p:nvSpPr>
          <p:spPr bwMode="auto">
            <a:xfrm>
              <a:off x="9286674" y="3350282"/>
              <a:ext cx="1412059" cy="1441438"/>
            </a:xfrm>
            <a:prstGeom prst="rect">
              <a:avLst/>
            </a:prstGeom>
            <a:solidFill>
              <a:schemeClr val="bg1">
                <a:lumMod val="95000"/>
              </a:schemeClr>
            </a:solidFill>
            <a:ln w="9525">
              <a:solidFill>
                <a:srgbClr val="000000"/>
              </a:solid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60704">
                <a:lnSpc>
                  <a:spcPct val="107000"/>
                </a:lnSpc>
                <a:spcAft>
                  <a:spcPts val="928"/>
                </a:spcAft>
              </a:pPr>
              <a:r>
                <a:rPr lang="en-GB" sz="1600" b="1" dirty="0">
                  <a:latin typeface="Arial" panose="020B0604020202020204" pitchFamily="34" charset="0"/>
                  <a:cs typeface="Arial" panose="020B0604020202020204" pitchFamily="34" charset="0"/>
                </a:rPr>
                <a:t>WS6: </a:t>
              </a:r>
              <a:r>
                <a:rPr lang="en-GB" sz="1600" dirty="0">
                  <a:latin typeface="Arial" panose="020B0604020202020204" pitchFamily="34" charset="0"/>
                  <a:cs typeface="Arial" panose="020B0604020202020204" pitchFamily="34" charset="0"/>
                </a:rPr>
                <a:t>Facilitate widespread adoption</a:t>
              </a:r>
            </a:p>
          </p:txBody>
        </p:sp>
      </p:grpSp>
      <p:sp>
        <p:nvSpPr>
          <p:cNvPr id="11" name="Rectangle 10">
            <a:extLst>
              <a:ext uri="{FF2B5EF4-FFF2-40B4-BE49-F238E27FC236}">
                <a16:creationId xmlns:a16="http://schemas.microsoft.com/office/drawing/2014/main" id="{CE036115-E865-6125-4F19-648B100CDCAC}"/>
              </a:ext>
              <a:ext uri="{C183D7F6-B498-43B3-948B-1728B52AA6E4}">
                <adec:decorative xmlns:adec="http://schemas.microsoft.com/office/drawing/2017/decorative" val="1"/>
              </a:ext>
            </a:extLst>
          </p:cNvPr>
          <p:cNvSpPr/>
          <p:nvPr/>
        </p:nvSpPr>
        <p:spPr>
          <a:xfrm>
            <a:off x="5656033" y="2483680"/>
            <a:ext cx="5731437" cy="2318353"/>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FF0627E-084A-5B61-97D8-57A84B73FDAC}"/>
              </a:ext>
              <a:ext uri="{C183D7F6-B498-43B3-948B-1728B52AA6E4}">
                <adec:decorative xmlns:adec="http://schemas.microsoft.com/office/drawing/2017/decorative" val="1"/>
              </a:ext>
            </a:extLst>
          </p:cNvPr>
          <p:cNvSpPr/>
          <p:nvPr/>
        </p:nvSpPr>
        <p:spPr>
          <a:xfrm>
            <a:off x="804530" y="2466289"/>
            <a:ext cx="3952628" cy="2318358"/>
          </a:xfrm>
          <a:prstGeom prst="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sp>
        <p:nvSpPr>
          <p:cNvPr id="13" name="TextBox 22">
            <a:extLst>
              <a:ext uri="{FF2B5EF4-FFF2-40B4-BE49-F238E27FC236}">
                <a16:creationId xmlns:a16="http://schemas.microsoft.com/office/drawing/2014/main" id="{442F426D-41B1-37AF-5A76-4D395BA220E7}"/>
              </a:ext>
            </a:extLst>
          </p:cNvPr>
          <p:cNvSpPr txBox="1"/>
          <p:nvPr/>
        </p:nvSpPr>
        <p:spPr>
          <a:xfrm>
            <a:off x="1089516" y="2613756"/>
            <a:ext cx="3382657"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294A70"/>
                </a:solidFill>
                <a:latin typeface="Arial" panose="020B0604020202020204" pitchFamily="34" charset="0"/>
                <a:cs typeface="Arial" panose="020B0604020202020204" pitchFamily="34" charset="0"/>
              </a:rPr>
              <a:t>Sharing EDI Practices</a:t>
            </a:r>
          </a:p>
        </p:txBody>
      </p:sp>
      <p:sp>
        <p:nvSpPr>
          <p:cNvPr id="14" name="TextBox 23">
            <a:extLst>
              <a:ext uri="{FF2B5EF4-FFF2-40B4-BE49-F238E27FC236}">
                <a16:creationId xmlns:a16="http://schemas.microsoft.com/office/drawing/2014/main" id="{7076AC53-CF8A-3331-4D8C-3CAED202E36C}"/>
              </a:ext>
            </a:extLst>
          </p:cNvPr>
          <p:cNvSpPr txBox="1"/>
          <p:nvPr/>
        </p:nvSpPr>
        <p:spPr>
          <a:xfrm>
            <a:off x="5841049" y="2613756"/>
            <a:ext cx="536140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rgbClr val="294A70"/>
                </a:solidFill>
                <a:latin typeface="Arial" panose="020B0604020202020204" pitchFamily="34" charset="0"/>
                <a:cs typeface="Arial" panose="020B0604020202020204" pitchFamily="34" charset="0"/>
              </a:rPr>
              <a:t>Enabling Sustained Transformation</a:t>
            </a:r>
          </a:p>
        </p:txBody>
      </p:sp>
      <p:sp>
        <p:nvSpPr>
          <p:cNvPr id="2" name="Arrow: Curved Up 1">
            <a:extLst>
              <a:ext uri="{FF2B5EF4-FFF2-40B4-BE49-F238E27FC236}">
                <a16:creationId xmlns:a16="http://schemas.microsoft.com/office/drawing/2014/main" id="{0FC18427-2116-2A4E-AD0E-9FDF35C9DCDD}"/>
              </a:ext>
              <a:ext uri="{C183D7F6-B498-43B3-948B-1728B52AA6E4}">
                <adec:decorative xmlns:adec="http://schemas.microsoft.com/office/drawing/2017/decorative" val="1"/>
              </a:ext>
            </a:extLst>
          </p:cNvPr>
          <p:cNvSpPr/>
          <p:nvPr/>
        </p:nvSpPr>
        <p:spPr>
          <a:xfrm>
            <a:off x="4848565" y="3864871"/>
            <a:ext cx="762036" cy="342133"/>
          </a:xfrm>
          <a:prstGeom prst="curvedUpArrow">
            <a:avLst/>
          </a:prstGeom>
          <a:solidFill>
            <a:srgbClr val="294A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3" name="Arrow: Curved Up 2">
            <a:extLst>
              <a:ext uri="{FF2B5EF4-FFF2-40B4-BE49-F238E27FC236}">
                <a16:creationId xmlns:a16="http://schemas.microsoft.com/office/drawing/2014/main" id="{5B99B67E-46D1-E031-AD27-C6DEA04162D9}"/>
              </a:ext>
              <a:ext uri="{C183D7F6-B498-43B3-948B-1728B52AA6E4}">
                <adec:decorative xmlns:adec="http://schemas.microsoft.com/office/drawing/2017/decorative" val="1"/>
              </a:ext>
            </a:extLst>
          </p:cNvPr>
          <p:cNvSpPr/>
          <p:nvPr/>
        </p:nvSpPr>
        <p:spPr>
          <a:xfrm flipH="1" flipV="1">
            <a:off x="4802590" y="3399967"/>
            <a:ext cx="762036" cy="342133"/>
          </a:xfrm>
          <a:prstGeom prst="curvedUpArrow">
            <a:avLst/>
          </a:prstGeom>
          <a:solidFill>
            <a:srgbClr val="294A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A8ED46B-C13B-7CF0-F1D2-AD56AA48062F}"/>
              </a:ext>
            </a:extLst>
          </p:cNvPr>
          <p:cNvSpPr txBox="1">
            <a:spLocks noGrp="1"/>
          </p:cNvSpPr>
          <p:nvPr>
            <p:ph type="title" idx="4294967295"/>
          </p:nvPr>
        </p:nvSpPr>
        <p:spPr>
          <a:xfrm>
            <a:off x="324447" y="195168"/>
            <a:ext cx="11183812" cy="8561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lang="en-GB" sz="3600" b="1" dirty="0">
                <a:solidFill>
                  <a:srgbClr val="294A70"/>
                </a:solidFill>
                <a:latin typeface="Arial" panose="020B0604020202020204" pitchFamily="34" charset="0"/>
                <a:ea typeface="+mn-ea"/>
                <a:cs typeface="Arial" panose="020B0604020202020204" pitchFamily="34" charset="0"/>
              </a:rPr>
            </a:br>
            <a:br>
              <a:rPr lang="en-GB" sz="3600" b="1" dirty="0">
                <a:solidFill>
                  <a:srgbClr val="294A70"/>
                </a:solidFill>
                <a:latin typeface="Arial" panose="020B0604020202020204" pitchFamily="34" charset="0"/>
                <a:ea typeface="+mn-ea"/>
                <a:cs typeface="Arial" panose="020B0604020202020204" pitchFamily="34" charset="0"/>
              </a:rPr>
            </a:br>
            <a:br>
              <a:rPr lang="en-GB" sz="3600" b="1" dirty="0">
                <a:solidFill>
                  <a:srgbClr val="294A70"/>
                </a:solidFill>
                <a:latin typeface="Arial" panose="020B0604020202020204" pitchFamily="34" charset="0"/>
                <a:ea typeface="+mn-ea"/>
                <a:cs typeface="Arial" panose="020B0604020202020204" pitchFamily="34" charset="0"/>
              </a:rPr>
            </a:br>
            <a:r>
              <a:rPr lang="en-GB" sz="4000" b="1" dirty="0">
                <a:solidFill>
                  <a:srgbClr val="294A70"/>
                </a:solidFill>
                <a:latin typeface="Arial" panose="020B0604020202020204" pitchFamily="34" charset="0"/>
                <a:ea typeface="+mn-ea"/>
                <a:cs typeface="Arial" panose="020B0604020202020204" pitchFamily="34" charset="0"/>
              </a:rPr>
              <a:t>EDI</a:t>
            </a:r>
            <a:r>
              <a:rPr lang="en-GB" sz="4000" b="1" dirty="0">
                <a:solidFill>
                  <a:srgbClr val="F4A124"/>
                </a:solidFill>
                <a:latin typeface="Arial" panose="020B0604020202020204" pitchFamily="34" charset="0"/>
                <a:ea typeface="+mn-ea"/>
                <a:cs typeface="Arial" panose="020B0604020202020204" pitchFamily="34" charset="0"/>
              </a:rPr>
              <a:t> Hub+ </a:t>
            </a:r>
            <a:r>
              <a:rPr lang="en-GB" sz="4000" b="1" dirty="0">
                <a:solidFill>
                  <a:srgbClr val="294A70"/>
                </a:solidFill>
                <a:latin typeface="Arial" panose="020B0604020202020204" pitchFamily="34" charset="0"/>
                <a:ea typeface="+mn-ea"/>
                <a:cs typeface="Arial" panose="020B0604020202020204" pitchFamily="34" charset="0"/>
              </a:rPr>
              <a:t>Workstreams</a:t>
            </a:r>
          </a:p>
        </p:txBody>
      </p:sp>
      <p:sp>
        <p:nvSpPr>
          <p:cNvPr id="16" name="TextBox 15">
            <a:extLst>
              <a:ext uri="{FF2B5EF4-FFF2-40B4-BE49-F238E27FC236}">
                <a16:creationId xmlns:a16="http://schemas.microsoft.com/office/drawing/2014/main" id="{099BE7ED-5589-2521-90AF-4AF649AE28CC}"/>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15" name="TextBox 14">
            <a:extLst>
              <a:ext uri="{FF2B5EF4-FFF2-40B4-BE49-F238E27FC236}">
                <a16:creationId xmlns:a16="http://schemas.microsoft.com/office/drawing/2014/main" id="{D2E21DA9-E837-BDDD-8100-4DEA8D46154D}"/>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extLst>
      <p:ext uri="{BB962C8B-B14F-4D97-AF65-F5344CB8AC3E}">
        <p14:creationId xmlns:p14="http://schemas.microsoft.com/office/powerpoint/2010/main" val="353589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CF5733FC-D9B0-1F01-2771-57973A5D6F54}"/>
              </a:ext>
              <a:ext uri="{C183D7F6-B498-43B3-948B-1728B52AA6E4}">
                <adec:decorative xmlns:adec="http://schemas.microsoft.com/office/drawing/2017/decorative" val="1"/>
              </a:ext>
            </a:extLst>
          </p:cNvPr>
          <p:cNvSpPr/>
          <p:nvPr/>
        </p:nvSpPr>
        <p:spPr>
          <a:xfrm>
            <a:off x="4629549" y="1785615"/>
            <a:ext cx="4587943" cy="2350738"/>
          </a:xfrm>
          <a:prstGeom prst="triangle">
            <a:avLst/>
          </a:prstGeom>
          <a:solidFill>
            <a:srgbClr val="294A70"/>
          </a:solidFill>
          <a:ln w="12700" cap="flat" cmpd="sng" algn="ctr">
            <a:solidFill>
              <a:schemeClr val="tx2">
                <a:lumMod val="90000"/>
                <a:lumOff val="1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1" name="Right Triangle 30">
            <a:extLst>
              <a:ext uri="{FF2B5EF4-FFF2-40B4-BE49-F238E27FC236}">
                <a16:creationId xmlns:a16="http://schemas.microsoft.com/office/drawing/2014/main" id="{BBAC70B3-3237-85FC-26B0-9C2400A9F66E}"/>
              </a:ext>
              <a:ext uri="{C183D7F6-B498-43B3-948B-1728B52AA6E4}">
                <adec:decorative xmlns:adec="http://schemas.microsoft.com/office/drawing/2017/decorative" val="1"/>
              </a:ext>
            </a:extLst>
          </p:cNvPr>
          <p:cNvSpPr/>
          <p:nvPr/>
        </p:nvSpPr>
        <p:spPr>
          <a:xfrm rot="16200000">
            <a:off x="7650515" y="72232"/>
            <a:ext cx="2353889" cy="5780656"/>
          </a:xfrm>
          <a:prstGeom prst="rtTriangle">
            <a:avLst/>
          </a:prstGeom>
          <a:solidFill>
            <a:srgbClr val="294A70"/>
          </a:solidFill>
          <a:ln w="12700" cap="flat" cmpd="sng" algn="ctr">
            <a:solidFill>
              <a:schemeClr val="tx2">
                <a:lumMod val="90000"/>
                <a:lumOff val="1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2" name="Isosceles Triangle 31">
            <a:extLst>
              <a:ext uri="{FF2B5EF4-FFF2-40B4-BE49-F238E27FC236}">
                <a16:creationId xmlns:a16="http://schemas.microsoft.com/office/drawing/2014/main" id="{DC2B5F49-9148-E859-5C89-419147FB2519}"/>
              </a:ext>
              <a:ext uri="{C183D7F6-B498-43B3-948B-1728B52AA6E4}">
                <adec:decorative xmlns:adec="http://schemas.microsoft.com/office/drawing/2017/decorative" val="1"/>
              </a:ext>
            </a:extLst>
          </p:cNvPr>
          <p:cNvSpPr/>
          <p:nvPr/>
        </p:nvSpPr>
        <p:spPr>
          <a:xfrm>
            <a:off x="1418036" y="1781030"/>
            <a:ext cx="4216211" cy="2350738"/>
          </a:xfrm>
          <a:prstGeom prst="triangle">
            <a:avLst/>
          </a:prstGeom>
          <a:solidFill>
            <a:srgbClr val="294A70"/>
          </a:solidFill>
          <a:ln w="12700" cap="flat" cmpd="sng" algn="ctr">
            <a:solidFill>
              <a:schemeClr val="tx2">
                <a:lumMod val="90000"/>
                <a:lumOff val="1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33" name="Right Triangle 32">
            <a:extLst>
              <a:ext uri="{FF2B5EF4-FFF2-40B4-BE49-F238E27FC236}">
                <a16:creationId xmlns:a16="http://schemas.microsoft.com/office/drawing/2014/main" id="{F21571D8-5EBC-9353-212A-ED654E3668C0}"/>
              </a:ext>
              <a:ext uri="{C183D7F6-B498-43B3-948B-1728B52AA6E4}">
                <adec:decorative xmlns:adec="http://schemas.microsoft.com/office/drawing/2017/decorative" val="1"/>
              </a:ext>
            </a:extLst>
          </p:cNvPr>
          <p:cNvSpPr/>
          <p:nvPr/>
        </p:nvSpPr>
        <p:spPr>
          <a:xfrm>
            <a:off x="446439" y="1785615"/>
            <a:ext cx="2562124" cy="2351789"/>
          </a:xfrm>
          <a:prstGeom prst="rtTriangle">
            <a:avLst/>
          </a:prstGeom>
          <a:solidFill>
            <a:srgbClr val="294A70"/>
          </a:solidFill>
          <a:ln w="12700" cap="flat" cmpd="sng" algn="ctr">
            <a:solidFill>
              <a:srgbClr val="294A7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4" name="Text Box 2">
            <a:extLst>
              <a:ext uri="{FF2B5EF4-FFF2-40B4-BE49-F238E27FC236}">
                <a16:creationId xmlns:a16="http://schemas.microsoft.com/office/drawing/2014/main" id="{446AEA7A-7A8F-B885-141E-DCE0E3D2D82C}"/>
              </a:ext>
            </a:extLst>
          </p:cNvPr>
          <p:cNvSpPr txBox="1">
            <a:spLocks noChangeArrowheads="1"/>
          </p:cNvSpPr>
          <p:nvPr/>
        </p:nvSpPr>
        <p:spPr bwMode="auto">
          <a:xfrm>
            <a:off x="9149549" y="2855404"/>
            <a:ext cx="2399422" cy="53408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1060704" rtl="0" eaLnBrk="1" fontAlgn="auto" latinLnBrk="0" hangingPunct="1">
              <a:lnSpc>
                <a:spcPct val="107000"/>
              </a:lnSpc>
              <a:spcBef>
                <a:spcPts val="0"/>
              </a:spcBef>
              <a:spcAft>
                <a:spcPts val="928"/>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Widespread adoption</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5" name="Text Box 2">
            <a:extLst>
              <a:ext uri="{FF2B5EF4-FFF2-40B4-BE49-F238E27FC236}">
                <a16:creationId xmlns:a16="http://schemas.microsoft.com/office/drawing/2014/main" id="{DDA3E178-9F30-BC37-B1E1-A756029F342E}"/>
              </a:ext>
            </a:extLst>
          </p:cNvPr>
          <p:cNvSpPr txBox="1">
            <a:spLocks noChangeArrowheads="1"/>
          </p:cNvSpPr>
          <p:nvPr/>
        </p:nvSpPr>
        <p:spPr bwMode="auto">
          <a:xfrm>
            <a:off x="2631379" y="2855404"/>
            <a:ext cx="1992501" cy="53408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Small-scale </a:t>
            </a:r>
            <a:b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pilot projects</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6" name="Text Box 2">
            <a:extLst>
              <a:ext uri="{FF2B5EF4-FFF2-40B4-BE49-F238E27FC236}">
                <a16:creationId xmlns:a16="http://schemas.microsoft.com/office/drawing/2014/main" id="{8CD17466-F4F3-ABE9-6FC2-F6F83E9E1853}"/>
              </a:ext>
            </a:extLst>
          </p:cNvPr>
          <p:cNvSpPr txBox="1">
            <a:spLocks noChangeArrowheads="1"/>
          </p:cNvSpPr>
          <p:nvPr/>
        </p:nvSpPr>
        <p:spPr bwMode="auto">
          <a:xfrm>
            <a:off x="427080" y="2855404"/>
            <a:ext cx="1551833" cy="69005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Needs identification</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7" name="Text Box 2">
            <a:extLst>
              <a:ext uri="{FF2B5EF4-FFF2-40B4-BE49-F238E27FC236}">
                <a16:creationId xmlns:a16="http://schemas.microsoft.com/office/drawing/2014/main" id="{1FF37A62-DDB5-B243-D9CD-D3ABBF3D9F9A}"/>
              </a:ext>
            </a:extLst>
          </p:cNvPr>
          <p:cNvSpPr txBox="1">
            <a:spLocks noChangeArrowheads="1"/>
          </p:cNvSpPr>
          <p:nvPr/>
        </p:nvSpPr>
        <p:spPr bwMode="auto">
          <a:xfrm>
            <a:off x="5793313" y="2716684"/>
            <a:ext cx="1829437" cy="49991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Implementation in multiple settings</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AA4A43E5-22D3-BBE4-2A63-8B0F7AF2AD22}"/>
              </a:ext>
              <a:ext uri="{C183D7F6-B498-43B3-948B-1728B52AA6E4}">
                <adec:decorative xmlns:adec="http://schemas.microsoft.com/office/drawing/2017/decorative" val="1"/>
              </a:ext>
            </a:extLst>
          </p:cNvPr>
          <p:cNvCxnSpPr>
            <a:cxnSpLocks/>
          </p:cNvCxnSpPr>
          <p:nvPr/>
        </p:nvCxnSpPr>
        <p:spPr>
          <a:xfrm>
            <a:off x="467566" y="5209557"/>
            <a:ext cx="11150314" cy="0"/>
          </a:xfrm>
          <a:prstGeom prst="straightConnector1">
            <a:avLst/>
          </a:prstGeom>
          <a:ln w="5715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 Box 2">
            <a:extLst>
              <a:ext uri="{FF2B5EF4-FFF2-40B4-BE49-F238E27FC236}">
                <a16:creationId xmlns:a16="http://schemas.microsoft.com/office/drawing/2014/main" id="{833D0A01-4C9F-EEC3-EAB4-ABD54DA8BA23}"/>
              </a:ext>
            </a:extLst>
          </p:cNvPr>
          <p:cNvSpPr txBox="1">
            <a:spLocks noChangeArrowheads="1"/>
          </p:cNvSpPr>
          <p:nvPr/>
        </p:nvSpPr>
        <p:spPr bwMode="auto">
          <a:xfrm>
            <a:off x="399896" y="5287755"/>
            <a:ext cx="4092802" cy="406163"/>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lvl="0" indent="0" algn="l" defTabSz="1060704" rtl="0" eaLnBrk="1" fontAlgn="auto" latinLnBrk="0" hangingPunct="1">
              <a:lnSpc>
                <a:spcPct val="107000"/>
              </a:lnSpc>
              <a:spcBef>
                <a:spcPts val="0"/>
              </a:spcBef>
              <a:spcAft>
                <a:spcPts val="928"/>
              </a:spcAft>
              <a:buClrTx/>
              <a:buSzTx/>
              <a:buFontTx/>
              <a:buNone/>
              <a:tabLst/>
              <a:defRPr/>
            </a:pPr>
            <a:r>
              <a:rPr kumimoji="0" lang="en-GB" sz="20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mn-ea"/>
                <a:cs typeface="Arial" panose="020B0604020202020204" pitchFamily="34" charset="0"/>
              </a:rPr>
              <a:t>EDI intervention readiness level</a:t>
            </a:r>
            <a:endParaRPr kumimoji="0" lang="en-GB" sz="20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1" name="Picture 40" descr="Diagram illustrating the phenomenon of the Valley of Death, with a bridge across the valley.">
            <a:extLst>
              <a:ext uri="{FF2B5EF4-FFF2-40B4-BE49-F238E27FC236}">
                <a16:creationId xmlns:a16="http://schemas.microsoft.com/office/drawing/2014/main" id="{B80466D8-A405-1ED2-329D-69763B9359E6}"/>
              </a:ext>
            </a:extLst>
          </p:cNvPr>
          <p:cNvPicPr>
            <a:picLocks noChangeAspect="1"/>
          </p:cNvPicPr>
          <p:nvPr/>
        </p:nvPicPr>
        <p:blipFill>
          <a:blip r:embed="rId3"/>
          <a:stretch>
            <a:fillRect/>
          </a:stretch>
        </p:blipFill>
        <p:spPr>
          <a:xfrm>
            <a:off x="547014" y="1608618"/>
            <a:ext cx="3008081" cy="499915"/>
          </a:xfrm>
          <a:prstGeom prst="rect">
            <a:avLst/>
          </a:prstGeom>
        </p:spPr>
      </p:pic>
      <p:pic>
        <p:nvPicPr>
          <p:cNvPr id="42" name="Picture 41" descr="Diagram illustrating the phenomenon of the Valley of Death, with a bridge across the valley.">
            <a:extLst>
              <a:ext uri="{FF2B5EF4-FFF2-40B4-BE49-F238E27FC236}">
                <a16:creationId xmlns:a16="http://schemas.microsoft.com/office/drawing/2014/main" id="{049B02CA-E2A6-FB58-D369-1D9A1E1D3C13}"/>
              </a:ext>
            </a:extLst>
          </p:cNvPr>
          <p:cNvPicPr>
            <a:picLocks noChangeAspect="1"/>
          </p:cNvPicPr>
          <p:nvPr/>
        </p:nvPicPr>
        <p:blipFill>
          <a:blip r:embed="rId3"/>
          <a:stretch>
            <a:fillRect/>
          </a:stretch>
        </p:blipFill>
        <p:spPr>
          <a:xfrm>
            <a:off x="3579627" y="1612391"/>
            <a:ext cx="3269633" cy="499915"/>
          </a:xfrm>
          <a:prstGeom prst="rect">
            <a:avLst/>
          </a:prstGeom>
        </p:spPr>
      </p:pic>
      <p:pic>
        <p:nvPicPr>
          <p:cNvPr id="43" name="Picture 42" descr="Diagram illustrating the phenomenon of the Valley of Death, with a bridge across the valley.">
            <a:extLst>
              <a:ext uri="{FF2B5EF4-FFF2-40B4-BE49-F238E27FC236}">
                <a16:creationId xmlns:a16="http://schemas.microsoft.com/office/drawing/2014/main" id="{95E46170-1728-4099-AE63-EC4337C94059}"/>
              </a:ext>
            </a:extLst>
          </p:cNvPr>
          <p:cNvPicPr>
            <a:picLocks noChangeAspect="1"/>
          </p:cNvPicPr>
          <p:nvPr/>
        </p:nvPicPr>
        <p:blipFill rotWithShape="1">
          <a:blip r:embed="rId4"/>
          <a:srcRect l="-33400" r="1"/>
          <a:stretch/>
        </p:blipFill>
        <p:spPr>
          <a:xfrm>
            <a:off x="8100672" y="1633620"/>
            <a:ext cx="3011685" cy="499915"/>
          </a:xfrm>
          <a:prstGeom prst="rect">
            <a:avLst/>
          </a:prstGeom>
        </p:spPr>
      </p:pic>
      <p:pic>
        <p:nvPicPr>
          <p:cNvPr id="44" name="Picture 43" descr="Diagram illustrating the phenomenon of the Valley of Death, with a bridge across the valley.">
            <a:extLst>
              <a:ext uri="{FF2B5EF4-FFF2-40B4-BE49-F238E27FC236}">
                <a16:creationId xmlns:a16="http://schemas.microsoft.com/office/drawing/2014/main" id="{1B4A20A8-9CF9-8D04-3E18-5179FB584E83}"/>
              </a:ext>
            </a:extLst>
          </p:cNvPr>
          <p:cNvPicPr>
            <a:picLocks noChangeAspect="1"/>
          </p:cNvPicPr>
          <p:nvPr/>
        </p:nvPicPr>
        <p:blipFill>
          <a:blip r:embed="rId5"/>
          <a:stretch>
            <a:fillRect/>
          </a:stretch>
        </p:blipFill>
        <p:spPr>
          <a:xfrm>
            <a:off x="6288898" y="1633620"/>
            <a:ext cx="3017782" cy="499915"/>
          </a:xfrm>
          <a:prstGeom prst="rect">
            <a:avLst/>
          </a:prstGeom>
        </p:spPr>
      </p:pic>
      <p:sp>
        <p:nvSpPr>
          <p:cNvPr id="45" name="Text Box 2">
            <a:extLst>
              <a:ext uri="{FF2B5EF4-FFF2-40B4-BE49-F238E27FC236}">
                <a16:creationId xmlns:a16="http://schemas.microsoft.com/office/drawing/2014/main" id="{1C7B8F89-BB27-C509-2E61-AA7E998665DA}"/>
              </a:ext>
            </a:extLst>
          </p:cNvPr>
          <p:cNvSpPr txBox="1">
            <a:spLocks noChangeArrowheads="1"/>
          </p:cNvSpPr>
          <p:nvPr/>
        </p:nvSpPr>
        <p:spPr bwMode="auto">
          <a:xfrm>
            <a:off x="4683332" y="2202264"/>
            <a:ext cx="1164611" cy="66937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Pilots not implemented at scale</a:t>
            </a: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6" name="Text Box 2">
            <a:extLst>
              <a:ext uri="{FF2B5EF4-FFF2-40B4-BE49-F238E27FC236}">
                <a16:creationId xmlns:a16="http://schemas.microsoft.com/office/drawing/2014/main" id="{30596F98-6C7E-EE7D-4481-D67FB0DC0DF5}"/>
              </a:ext>
            </a:extLst>
          </p:cNvPr>
          <p:cNvSpPr txBox="1">
            <a:spLocks noChangeArrowheads="1"/>
          </p:cNvSpPr>
          <p:nvPr/>
        </p:nvSpPr>
        <p:spPr bwMode="auto">
          <a:xfrm>
            <a:off x="7889839" y="2234061"/>
            <a:ext cx="1530610" cy="60578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Limited adoption at national level</a:t>
            </a: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7" name="Text Box 2">
            <a:extLst>
              <a:ext uri="{FF2B5EF4-FFF2-40B4-BE49-F238E27FC236}">
                <a16:creationId xmlns:a16="http://schemas.microsoft.com/office/drawing/2014/main" id="{3E020463-0FB5-D476-3750-69270C590D19}"/>
              </a:ext>
            </a:extLst>
          </p:cNvPr>
          <p:cNvSpPr txBox="1">
            <a:spLocks noChangeArrowheads="1"/>
          </p:cNvSpPr>
          <p:nvPr/>
        </p:nvSpPr>
        <p:spPr bwMode="auto">
          <a:xfrm>
            <a:off x="1641785" y="2214751"/>
            <a:ext cx="1164611" cy="64440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Basic EDI not entering practice</a:t>
            </a:r>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8" name="Text Box 2">
            <a:extLst>
              <a:ext uri="{FF2B5EF4-FFF2-40B4-BE49-F238E27FC236}">
                <a16:creationId xmlns:a16="http://schemas.microsoft.com/office/drawing/2014/main" id="{75FF19F5-C1EC-829D-28D5-6F7075C02AC6}"/>
              </a:ext>
            </a:extLst>
          </p:cNvPr>
          <p:cNvSpPr txBox="1">
            <a:spLocks noChangeArrowheads="1"/>
          </p:cNvSpPr>
          <p:nvPr/>
        </p:nvSpPr>
        <p:spPr bwMode="auto">
          <a:xfrm>
            <a:off x="1171782" y="1445181"/>
            <a:ext cx="1867466" cy="331396"/>
          </a:xfrm>
          <a:prstGeom prst="rect">
            <a:avLst/>
          </a:prstGeom>
          <a:solidFill>
            <a:srgbClr val="F4A124"/>
          </a:solid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Calibri" panose="020F0502020204030204" pitchFamily="34" charset="0"/>
                <a:cs typeface="Arial" panose="020B0604020202020204" pitchFamily="34" charset="0"/>
              </a:rPr>
              <a:t>Pilot EDI interventions</a:t>
            </a:r>
          </a:p>
        </p:txBody>
      </p:sp>
      <p:sp>
        <p:nvSpPr>
          <p:cNvPr id="49" name="Text Box 2">
            <a:extLst>
              <a:ext uri="{FF2B5EF4-FFF2-40B4-BE49-F238E27FC236}">
                <a16:creationId xmlns:a16="http://schemas.microsoft.com/office/drawing/2014/main" id="{7CCA126C-F804-5453-BC21-D07F4CCE7942}"/>
              </a:ext>
            </a:extLst>
          </p:cNvPr>
          <p:cNvSpPr txBox="1">
            <a:spLocks noChangeArrowheads="1"/>
          </p:cNvSpPr>
          <p:nvPr/>
        </p:nvSpPr>
        <p:spPr bwMode="auto">
          <a:xfrm>
            <a:off x="4435473" y="1448041"/>
            <a:ext cx="2167347" cy="318597"/>
          </a:xfrm>
          <a:prstGeom prst="rect">
            <a:avLst/>
          </a:prstGeom>
          <a:solidFill>
            <a:srgbClr val="F4A124"/>
          </a:solidFill>
          <a:ln w="9525">
            <a:noFill/>
            <a:miter lim="800000"/>
            <a:headEnd/>
            <a:tailEnd/>
          </a:ln>
        </p:spPr>
        <p:txBody>
          <a:bodyPr rot="0" vert="horz" wrap="square" lIns="91440" tIns="45720" rIns="91440" bIns="45720" anchor="t" anchorCtr="0">
            <a:noAutofit/>
          </a:bodyPr>
          <a:lstStyle/>
          <a:p>
            <a:pPr marL="0" marR="0" lvl="0" indent="0" algn="ctr"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dirty="0">
                <a:ln>
                  <a:noFill/>
                </a:ln>
                <a:solidFill>
                  <a:srgbClr val="0E2841">
                    <a:lumMod val="75000"/>
                    <a:lumOff val="25000"/>
                  </a:srgbClr>
                </a:solidFill>
                <a:effectLst/>
                <a:uLnTx/>
                <a:uFillTx/>
                <a:latin typeface="Arial" panose="020B0604020202020204" pitchFamily="34" charset="0"/>
                <a:ea typeface="Calibri" panose="020F0502020204030204" pitchFamily="34" charset="0"/>
                <a:cs typeface="Arial" panose="020B0604020202020204" pitchFamily="34" charset="0"/>
              </a:rPr>
              <a:t>Scale-up EDI interventions</a:t>
            </a:r>
          </a:p>
        </p:txBody>
      </p:sp>
      <p:sp>
        <p:nvSpPr>
          <p:cNvPr id="50" name="Text Box 2">
            <a:extLst>
              <a:ext uri="{FF2B5EF4-FFF2-40B4-BE49-F238E27FC236}">
                <a16:creationId xmlns:a16="http://schemas.microsoft.com/office/drawing/2014/main" id="{EC88669D-9160-E732-4588-B7B5359A9D56}"/>
              </a:ext>
            </a:extLst>
          </p:cNvPr>
          <p:cNvSpPr txBox="1">
            <a:spLocks noChangeArrowheads="1"/>
          </p:cNvSpPr>
          <p:nvPr/>
        </p:nvSpPr>
        <p:spPr bwMode="auto">
          <a:xfrm>
            <a:off x="7849709" y="1460350"/>
            <a:ext cx="2442610" cy="273178"/>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marL="0" marR="0" lvl="0" indent="0" algn="l" defTabSz="1060704" rtl="0" eaLnBrk="1" fontAlgn="auto" latinLnBrk="0" hangingPunct="1">
              <a:lnSpc>
                <a:spcPct val="107000"/>
              </a:lnSpc>
              <a:spcBef>
                <a:spcPts val="0"/>
              </a:spcBef>
              <a:spcAft>
                <a:spcPts val="928"/>
              </a:spcAft>
              <a:buClrTx/>
              <a:buSzTx/>
              <a:buFontTx/>
              <a:buNone/>
              <a:tabLst/>
              <a:defRPr/>
            </a:pPr>
            <a:r>
              <a:rPr kumimoji="0" lang="en-GB" sz="1200" b="1" i="0" u="none" strike="noStrike" kern="1200" cap="none" spc="0" normalizeH="0" baseline="0" noProof="0">
                <a:ln>
                  <a:noFill/>
                </a:ln>
                <a:solidFill>
                  <a:srgbClr val="156082"/>
                </a:solidFill>
                <a:effectLst/>
                <a:uLnTx/>
                <a:uFillTx/>
                <a:latin typeface="Arial" panose="020B0604020202020204" pitchFamily="34" charset="0"/>
                <a:ea typeface="Calibri" panose="020F0502020204030204" pitchFamily="34" charset="0"/>
                <a:cs typeface="Arial" panose="020B0604020202020204" pitchFamily="34" charset="0"/>
              </a:rPr>
              <a:t>Co-ordination at national level</a:t>
            </a:r>
          </a:p>
        </p:txBody>
      </p:sp>
      <p:sp>
        <p:nvSpPr>
          <p:cNvPr id="18" name="TextBox 17">
            <a:extLst>
              <a:ext uri="{FF2B5EF4-FFF2-40B4-BE49-F238E27FC236}">
                <a16:creationId xmlns:a16="http://schemas.microsoft.com/office/drawing/2014/main" id="{65E24299-FFB8-367D-AF80-8BCD6EF096F8}"/>
              </a:ext>
            </a:extLst>
          </p:cNvPr>
          <p:cNvSpPr txBox="1"/>
          <p:nvPr/>
        </p:nvSpPr>
        <p:spPr>
          <a:xfrm>
            <a:off x="468471" y="4581452"/>
            <a:ext cx="10935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Feasibility</a:t>
            </a:r>
            <a:b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studies</a:t>
            </a:r>
          </a:p>
        </p:txBody>
      </p:sp>
      <p:sp>
        <p:nvSpPr>
          <p:cNvPr id="20" name="TextBox 19">
            <a:extLst>
              <a:ext uri="{FF2B5EF4-FFF2-40B4-BE49-F238E27FC236}">
                <a16:creationId xmlns:a16="http://schemas.microsoft.com/office/drawing/2014/main" id="{CBA8D8BB-190E-A2A3-4D8A-AB30E093099E}"/>
              </a:ext>
            </a:extLst>
          </p:cNvPr>
          <p:cNvSpPr txBox="1"/>
          <p:nvPr/>
        </p:nvSpPr>
        <p:spPr>
          <a:xfrm>
            <a:off x="1668806" y="4187043"/>
            <a:ext cx="184823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Pilots in </a:t>
            </a:r>
            <a:b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EPMS Research and innovation context</a:t>
            </a:r>
          </a:p>
        </p:txBody>
      </p:sp>
      <p:cxnSp>
        <p:nvCxnSpPr>
          <p:cNvPr id="22" name="Straight Connector 21">
            <a:extLst>
              <a:ext uri="{FF2B5EF4-FFF2-40B4-BE49-F238E27FC236}">
                <a16:creationId xmlns:a16="http://schemas.microsoft.com/office/drawing/2014/main" id="{D1FE5268-CE11-2429-75AE-0D0953F62E4A}"/>
              </a:ext>
              <a:ext uri="{C183D7F6-B498-43B3-948B-1728B52AA6E4}">
                <adec:decorative xmlns:adec="http://schemas.microsoft.com/office/drawing/2017/decorative" val="1"/>
              </a:ext>
            </a:extLst>
          </p:cNvPr>
          <p:cNvCxnSpPr>
            <a:cxnSpLocks/>
          </p:cNvCxnSpPr>
          <p:nvPr/>
        </p:nvCxnSpPr>
        <p:spPr>
          <a:xfrm>
            <a:off x="1411904" y="4934697"/>
            <a:ext cx="0" cy="27486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E9F9BF-E8AF-1EAC-1943-92D2444A23DE}"/>
              </a:ext>
              <a:ext uri="{C183D7F6-B498-43B3-948B-1728B52AA6E4}">
                <adec:decorative xmlns:adec="http://schemas.microsoft.com/office/drawing/2017/decorative" val="1"/>
              </a:ext>
            </a:extLst>
          </p:cNvPr>
          <p:cNvCxnSpPr>
            <a:cxnSpLocks/>
          </p:cNvCxnSpPr>
          <p:nvPr/>
        </p:nvCxnSpPr>
        <p:spPr>
          <a:xfrm>
            <a:off x="3555095" y="4934697"/>
            <a:ext cx="0" cy="27486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6E1E6C-4497-5E73-1C31-33AE487F6116}"/>
              </a:ext>
              <a:ext uri="{C183D7F6-B498-43B3-948B-1728B52AA6E4}">
                <adec:decorative xmlns:adec="http://schemas.microsoft.com/office/drawing/2017/decorative" val="1"/>
              </a:ext>
            </a:extLst>
          </p:cNvPr>
          <p:cNvCxnSpPr/>
          <p:nvPr/>
        </p:nvCxnSpPr>
        <p:spPr>
          <a:xfrm>
            <a:off x="7314013" y="4914148"/>
            <a:ext cx="0" cy="27486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1DEE0F2-4E74-F5E9-B5C9-BDD9505030FA}"/>
              </a:ext>
            </a:extLst>
          </p:cNvPr>
          <p:cNvSpPr txBox="1"/>
          <p:nvPr/>
        </p:nvSpPr>
        <p:spPr>
          <a:xfrm>
            <a:off x="3662041" y="4167016"/>
            <a:ext cx="347241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Pilots evaluated at scale in</a:t>
            </a:r>
            <a:b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multiple EPMS Research and innovation contexts (regions, institutions user groups)</a:t>
            </a:r>
          </a:p>
        </p:txBody>
      </p:sp>
      <p:sp>
        <p:nvSpPr>
          <p:cNvPr id="26" name="TextBox 25">
            <a:extLst>
              <a:ext uri="{FF2B5EF4-FFF2-40B4-BE49-F238E27FC236}">
                <a16:creationId xmlns:a16="http://schemas.microsoft.com/office/drawing/2014/main" id="{0E4E77D2-24CF-5242-2138-E2D8D1E60F42}"/>
              </a:ext>
            </a:extLst>
          </p:cNvPr>
          <p:cNvSpPr txBox="1"/>
          <p:nvPr/>
        </p:nvSpPr>
        <p:spPr>
          <a:xfrm>
            <a:off x="7580947" y="4335230"/>
            <a:ext cx="38503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Widespread adoption across regions, institutions, disciplines; embedding EDI in EPMS research and innovation </a:t>
            </a:r>
          </a:p>
        </p:txBody>
      </p:sp>
      <p:sp>
        <p:nvSpPr>
          <p:cNvPr id="5" name="Title 1">
            <a:extLst>
              <a:ext uri="{FF2B5EF4-FFF2-40B4-BE49-F238E27FC236}">
                <a16:creationId xmlns:a16="http://schemas.microsoft.com/office/drawing/2014/main" id="{E38F023C-5567-8F3B-3FE3-E31C148A42F0}"/>
              </a:ext>
            </a:extLst>
          </p:cNvPr>
          <p:cNvSpPr txBox="1">
            <a:spLocks noGrp="1"/>
          </p:cNvSpPr>
          <p:nvPr>
            <p:ph type="title" idx="4294967295"/>
          </p:nvPr>
        </p:nvSpPr>
        <p:spPr>
          <a:xfrm>
            <a:off x="112092" y="681696"/>
            <a:ext cx="10572307" cy="8561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rgbClr val="294A70"/>
                </a:solidFill>
                <a:latin typeface="Arial" panose="020B0604020202020204" pitchFamily="34" charset="0"/>
                <a:ea typeface="+mn-ea"/>
                <a:cs typeface="Arial" panose="020B0604020202020204" pitchFamily="34" charset="0"/>
              </a:rPr>
              <a:t>EDI </a:t>
            </a:r>
            <a:r>
              <a:rPr lang="en-GB" sz="3600" b="1" dirty="0">
                <a:solidFill>
                  <a:srgbClr val="F4A124"/>
                </a:solidFill>
                <a:latin typeface="Arial" panose="020B0604020202020204" pitchFamily="34" charset="0"/>
                <a:ea typeface="+mn-ea"/>
                <a:cs typeface="Arial" panose="020B0604020202020204" pitchFamily="34" charset="0"/>
              </a:rPr>
              <a:t>Hub+</a:t>
            </a:r>
            <a:r>
              <a:rPr lang="en-GB" sz="3600" b="1" dirty="0">
                <a:solidFill>
                  <a:srgbClr val="294A70"/>
                </a:solidFill>
                <a:latin typeface="Arial" panose="020B0604020202020204" pitchFamily="34" charset="0"/>
                <a:ea typeface="+mn-ea"/>
                <a:cs typeface="Arial" panose="020B0604020202020204" pitchFamily="34" charset="0"/>
              </a:rPr>
              <a:t> Vision</a:t>
            </a:r>
          </a:p>
        </p:txBody>
      </p:sp>
      <p:sp>
        <p:nvSpPr>
          <p:cNvPr id="9" name="TextBox 8">
            <a:extLst>
              <a:ext uri="{FF2B5EF4-FFF2-40B4-BE49-F238E27FC236}">
                <a16:creationId xmlns:a16="http://schemas.microsoft.com/office/drawing/2014/main" id="{F9253702-E48A-7F6A-7B8A-0575D70B505B}"/>
              </a:ext>
            </a:extLst>
          </p:cNvPr>
          <p:cNvSpPr txBox="1"/>
          <p:nvPr/>
        </p:nvSpPr>
        <p:spPr>
          <a:xfrm>
            <a:off x="0" y="5834218"/>
            <a:ext cx="12192000" cy="1015663"/>
          </a:xfrm>
          <a:prstGeom prst="rect">
            <a:avLst/>
          </a:prstGeom>
          <a:solidFill>
            <a:srgbClr val="294A7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4A124"/>
                </a:solidFill>
                <a:effectLst/>
                <a:uLnTx/>
                <a:uFillTx/>
                <a:latin typeface="Arial" panose="020B0604020202020204" pitchFamily="34" charset="0"/>
                <a:ea typeface="Times New Roman" panose="02020603050405020304" pitchFamily="18" charset="0"/>
                <a:cs typeface="Arial" panose="020B0604020202020204" pitchFamily="34" charset="0"/>
              </a:rPr>
              <a:t>Engaging with the community to identify and share good practice, determine unmet needs,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4A124"/>
                </a:solidFill>
                <a:effectLst/>
                <a:uLnTx/>
                <a:uFillTx/>
                <a:latin typeface="Arial" panose="020B0604020202020204" pitchFamily="34" charset="0"/>
                <a:ea typeface="Times New Roman" panose="02020603050405020304" pitchFamily="18" charset="0"/>
                <a:cs typeface="Arial" panose="020B0604020202020204" pitchFamily="34" charset="0"/>
              </a:rPr>
              <a:t>and progress successful EDI interventions and initiatives on the journey towards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4A124"/>
                </a:solidFill>
                <a:effectLst/>
                <a:uLnTx/>
                <a:uFillTx/>
                <a:latin typeface="Arial" panose="020B0604020202020204" pitchFamily="34" charset="0"/>
                <a:ea typeface="Times New Roman" panose="02020603050405020304" pitchFamily="18" charset="0"/>
                <a:cs typeface="Arial" panose="020B0604020202020204" pitchFamily="34" charset="0"/>
              </a:rPr>
              <a:t>widespread implementation and adoption. </a:t>
            </a:r>
          </a:p>
        </p:txBody>
      </p:sp>
      <p:sp>
        <p:nvSpPr>
          <p:cNvPr id="2" name="TextBox 1">
            <a:extLst>
              <a:ext uri="{FF2B5EF4-FFF2-40B4-BE49-F238E27FC236}">
                <a16:creationId xmlns:a16="http://schemas.microsoft.com/office/drawing/2014/main" id="{6D47D9EF-5C33-ED27-9268-7A69E1F281EB}"/>
              </a:ext>
            </a:extLst>
          </p:cNvPr>
          <p:cNvSpPr txBox="1"/>
          <p:nvPr/>
        </p:nvSpPr>
        <p:spPr>
          <a:xfrm>
            <a:off x="988317" y="32752"/>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Tree>
    <p:extLst>
      <p:ext uri="{BB962C8B-B14F-4D97-AF65-F5344CB8AC3E}">
        <p14:creationId xmlns:p14="http://schemas.microsoft.com/office/powerpoint/2010/main" val="332685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A396482-3C1E-BE1D-3FA3-7D28DE22118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C1C413-702C-2AA5-B7B1-9308DCF64950}"/>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C78C37FA-B560-FFDA-CB7A-30995A1B00E4}"/>
              </a:ext>
            </a:extLst>
          </p:cNvPr>
          <p:cNvSpPr txBox="1"/>
          <p:nvPr/>
        </p:nvSpPr>
        <p:spPr>
          <a:xfrm>
            <a:off x="776941" y="1135058"/>
            <a:ext cx="10524565" cy="3108543"/>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Flexible fund – overview </a:t>
            </a:r>
          </a:p>
          <a:p>
            <a:pPr marL="457200" indent="-457200">
              <a:spcAft>
                <a:spcPts val="600"/>
              </a:spcAft>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~£1M </a:t>
            </a:r>
          </a:p>
          <a:p>
            <a:pPr marL="457200" indent="-457200">
              <a:spcAft>
                <a:spcPts val="600"/>
              </a:spcAft>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Three rounds – one each year: Spring 2025, 2026, 2027</a:t>
            </a:r>
          </a:p>
          <a:p>
            <a:pPr marL="457200" indent="-457200">
              <a:spcAft>
                <a:spcPts val="600"/>
              </a:spcAft>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EPSRC eligibility and funding rules</a:t>
            </a:r>
          </a:p>
          <a:p>
            <a:pPr marL="457200" indent="-457200">
              <a:spcAft>
                <a:spcPts val="600"/>
              </a:spcAft>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Awards made at 80% costs, excluding estates and </a:t>
            </a:r>
            <a:r>
              <a:rPr lang="en-GB" sz="2800" dirty="0" err="1">
                <a:solidFill>
                  <a:srgbClr val="294A70"/>
                </a:solidFill>
                <a:latin typeface="Arial" panose="020B0604020202020204" pitchFamily="34" charset="0"/>
                <a:cs typeface="Arial" panose="020B0604020202020204" pitchFamily="34" charset="0"/>
              </a:rPr>
              <a:t>indirects</a:t>
            </a:r>
            <a:endParaRPr lang="en-GB" sz="2800" dirty="0">
              <a:solidFill>
                <a:srgbClr val="294A7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GB" sz="2800" dirty="0">
                <a:solidFill>
                  <a:srgbClr val="294A70"/>
                </a:solidFill>
                <a:latin typeface="Arial" panose="020B0604020202020204" pitchFamily="34" charset="0"/>
                <a:cs typeface="Arial" panose="020B0604020202020204" pitchFamily="34" charset="0"/>
              </a:rPr>
              <a:t>Emphasis on lived experience, co-design, and evaluation</a:t>
            </a:r>
          </a:p>
        </p:txBody>
      </p:sp>
      <p:sp>
        <p:nvSpPr>
          <p:cNvPr id="3" name="TextBox 2">
            <a:extLst>
              <a:ext uri="{FF2B5EF4-FFF2-40B4-BE49-F238E27FC236}">
                <a16:creationId xmlns:a16="http://schemas.microsoft.com/office/drawing/2014/main" id="{F619A531-3504-C133-54F8-339481C69607}"/>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61617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5638691-B313-BC1F-9C81-F82096043F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0BD09E-A7BE-F706-4B80-5EACAA4E0F15}"/>
              </a:ext>
            </a:extLst>
          </p:cNvPr>
          <p:cNvSpPr txBox="1"/>
          <p:nvPr/>
        </p:nvSpPr>
        <p:spPr>
          <a:xfrm>
            <a:off x="986692" y="82296"/>
            <a:ext cx="9609992" cy="646331"/>
          </a:xfrm>
          <a:prstGeom prst="rect">
            <a:avLst/>
          </a:prstGeom>
          <a:noFill/>
        </p:spPr>
        <p:txBody>
          <a:bodyPr wrap="square" rtlCol="0">
            <a:spAutoFit/>
          </a:bodyPr>
          <a:lstStyle/>
          <a:p>
            <a:pPr algn="ctr"/>
            <a:r>
              <a:rPr lang="en-GB" sz="3600" b="1" dirty="0">
                <a:solidFill>
                  <a:srgbClr val="294A70"/>
                </a:solidFill>
                <a:latin typeface="Arial" panose="020B0604020202020204" pitchFamily="34" charset="0"/>
                <a:cs typeface="Arial" panose="020B0604020202020204" pitchFamily="34" charset="0"/>
              </a:rPr>
              <a:t>EDI </a:t>
            </a:r>
            <a:r>
              <a:rPr lang="en-GB" sz="3600" b="1" dirty="0">
                <a:solidFill>
                  <a:srgbClr val="F4A124"/>
                </a:solidFill>
                <a:latin typeface="Arial" panose="020B0604020202020204" pitchFamily="34" charset="0"/>
                <a:cs typeface="Arial" panose="020B0604020202020204" pitchFamily="34" charset="0"/>
              </a:rPr>
              <a:t>Hub+ </a:t>
            </a:r>
            <a:r>
              <a:rPr lang="en-GB" sz="3600" b="1" dirty="0">
                <a:solidFill>
                  <a:srgbClr val="294A70"/>
                </a:solidFill>
                <a:latin typeface="Arial" panose="020B0604020202020204" pitchFamily="34" charset="0"/>
                <a:cs typeface="Arial" panose="020B0604020202020204" pitchFamily="34" charset="0"/>
              </a:rPr>
              <a:t>Flexible Fund – Round 2 webinar </a:t>
            </a:r>
          </a:p>
        </p:txBody>
      </p:sp>
      <p:sp>
        <p:nvSpPr>
          <p:cNvPr id="4" name="TextBox 3">
            <a:extLst>
              <a:ext uri="{FF2B5EF4-FFF2-40B4-BE49-F238E27FC236}">
                <a16:creationId xmlns:a16="http://schemas.microsoft.com/office/drawing/2014/main" id="{8C6FCB79-22DF-2B3C-4325-404FE812A502}"/>
              </a:ext>
            </a:extLst>
          </p:cNvPr>
          <p:cNvSpPr txBox="1"/>
          <p:nvPr/>
        </p:nvSpPr>
        <p:spPr>
          <a:xfrm>
            <a:off x="776941" y="1135058"/>
            <a:ext cx="10524565" cy="4955203"/>
          </a:xfrm>
          <a:prstGeom prst="rect">
            <a:avLst/>
          </a:prstGeom>
          <a:noFill/>
        </p:spPr>
        <p:txBody>
          <a:bodyPr wrap="square" rtlCol="0">
            <a:spAutoFit/>
          </a:bodyPr>
          <a:lstStyle/>
          <a:p>
            <a:r>
              <a:rPr lang="en-GB" sz="3600" b="1" dirty="0">
                <a:solidFill>
                  <a:srgbClr val="294A70"/>
                </a:solidFill>
                <a:latin typeface="Arial" panose="020B0604020202020204" pitchFamily="34" charset="0"/>
                <a:cs typeface="Arial" panose="020B0604020202020204" pitchFamily="34" charset="0"/>
              </a:rPr>
              <a:t>Flexible fund – aims and themes </a:t>
            </a:r>
          </a:p>
          <a:p>
            <a:endParaRPr lang="en-GB" sz="2800" dirty="0">
              <a:solidFill>
                <a:srgbClr val="294A70"/>
              </a:solidFill>
              <a:latin typeface="Arial" panose="020B0604020202020204" pitchFamily="34" charset="0"/>
              <a:cs typeface="Arial" panose="020B0604020202020204" pitchFamily="34" charset="0"/>
            </a:endParaRPr>
          </a:p>
          <a:p>
            <a:r>
              <a:rPr lang="en-GB" sz="2800" dirty="0">
                <a:solidFill>
                  <a:srgbClr val="294A70"/>
                </a:solidFill>
                <a:latin typeface="Arial" panose="020B0604020202020204" pitchFamily="34" charset="0"/>
                <a:cs typeface="Arial" panose="020B0604020202020204" pitchFamily="34" charset="0"/>
              </a:rPr>
              <a:t>The Flexible Fund aims to support the implementation, evaluation, and scale-up of EDI interventions and initiatives in the  Engineering, Physical and Mathematical Sciences research and </a:t>
            </a:r>
            <a:r>
              <a:rPr lang="en-GB" sz="2800">
                <a:solidFill>
                  <a:srgbClr val="294A70"/>
                </a:solidFill>
                <a:latin typeface="Arial" panose="020B0604020202020204" pitchFamily="34" charset="0"/>
                <a:cs typeface="Arial" panose="020B0604020202020204" pitchFamily="34" charset="0"/>
              </a:rPr>
              <a:t>innovation system </a:t>
            </a:r>
            <a:r>
              <a:rPr lang="en-GB" sz="2800" dirty="0">
                <a:solidFill>
                  <a:srgbClr val="294A70"/>
                </a:solidFill>
                <a:latin typeface="Arial" panose="020B0604020202020204" pitchFamily="34" charset="0"/>
                <a:cs typeface="Arial" panose="020B0604020202020204" pitchFamily="34" charset="0"/>
              </a:rPr>
              <a:t>across three themes:</a:t>
            </a:r>
          </a:p>
          <a:p>
            <a:endParaRPr lang="en-GB" sz="2800" dirty="0">
              <a:solidFill>
                <a:srgbClr val="294A70"/>
              </a:solidFill>
              <a:latin typeface="Arial" panose="020B0604020202020204" pitchFamily="34" charset="0"/>
              <a:cs typeface="Arial" panose="020B0604020202020204" pitchFamily="34" charset="0"/>
            </a:endParaRPr>
          </a:p>
          <a:p>
            <a:pPr marL="514350" indent="-514350">
              <a:buAutoNum type="arabicParenR"/>
            </a:pPr>
            <a:r>
              <a:rPr lang="en-GB" sz="2800" dirty="0">
                <a:solidFill>
                  <a:srgbClr val="294A70"/>
                </a:solidFill>
                <a:latin typeface="Arial" panose="020B0604020202020204" pitchFamily="34" charset="0"/>
                <a:cs typeface="Arial" panose="020B0604020202020204" pitchFamily="34" charset="0"/>
              </a:rPr>
              <a:t>Career Pathways</a:t>
            </a:r>
          </a:p>
          <a:p>
            <a:pPr marL="514350" indent="-514350">
              <a:buAutoNum type="arabicParenR"/>
            </a:pPr>
            <a:r>
              <a:rPr lang="en-GB" sz="2800" dirty="0">
                <a:solidFill>
                  <a:srgbClr val="294A70"/>
                </a:solidFill>
                <a:latin typeface="Arial" panose="020B0604020202020204" pitchFamily="34" charset="0"/>
                <a:cs typeface="Arial" panose="020B0604020202020204" pitchFamily="34" charset="0"/>
              </a:rPr>
              <a:t>Research Funding and Processes</a:t>
            </a:r>
          </a:p>
          <a:p>
            <a:pPr marL="514350" indent="-514350">
              <a:buAutoNum type="arabicParenR"/>
            </a:pPr>
            <a:r>
              <a:rPr lang="en-GB" sz="2800" dirty="0">
                <a:solidFill>
                  <a:srgbClr val="294A70"/>
                </a:solidFill>
                <a:latin typeface="Arial" panose="020B0604020202020204" pitchFamily="34" charset="0"/>
                <a:cs typeface="Arial" panose="020B0604020202020204" pitchFamily="34" charset="0"/>
              </a:rPr>
              <a:t>Organisational Culture</a:t>
            </a:r>
          </a:p>
          <a:p>
            <a:endParaRPr lang="en-GB" sz="2800" dirty="0">
              <a:solidFill>
                <a:srgbClr val="294A7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512DA4-E55A-E869-7D09-182306E94B5C}"/>
              </a:ext>
            </a:extLst>
          </p:cNvPr>
          <p:cNvSpPr txBox="1"/>
          <p:nvPr/>
        </p:nvSpPr>
        <p:spPr>
          <a:xfrm>
            <a:off x="4050279" y="6100049"/>
            <a:ext cx="4091441" cy="584775"/>
          </a:xfrm>
          <a:prstGeom prst="rect">
            <a:avLst/>
          </a:prstGeom>
          <a:noFill/>
        </p:spPr>
        <p:txBody>
          <a:bodyPr wrap="none" rtlCol="0">
            <a:spAutoFit/>
          </a:bodyPr>
          <a:lstStyle/>
          <a:p>
            <a:r>
              <a:rPr lang="en-GB" sz="3200" b="1" dirty="0">
                <a:solidFill>
                  <a:srgbClr val="294A70"/>
                </a:solidFill>
              </a:rPr>
              <a:t>www.</a:t>
            </a:r>
            <a:r>
              <a:rPr lang="en-GB" sz="3200" b="1" dirty="0">
                <a:solidFill>
                  <a:srgbClr val="F4A124"/>
                </a:solidFill>
              </a:rPr>
              <a:t>edihubplus</a:t>
            </a:r>
            <a:r>
              <a:rPr lang="en-GB" sz="3200" b="1" dirty="0">
                <a:solidFill>
                  <a:srgbClr val="294A70"/>
                </a:solidFill>
              </a:rPr>
              <a:t>.ac.</a:t>
            </a:r>
            <a:r>
              <a:rPr lang="en-GB" sz="3200" b="1" dirty="0">
                <a:solidFill>
                  <a:srgbClr val="F4A124"/>
                </a:solidFill>
              </a:rPr>
              <a:t>uk</a:t>
            </a:r>
            <a:endParaRPr lang="en-GB" sz="3200" b="1" dirty="0">
              <a:solidFill>
                <a:srgbClr val="294A70"/>
              </a:solidFill>
            </a:endParaRPr>
          </a:p>
        </p:txBody>
      </p:sp>
    </p:spTree>
    <p:custDataLst>
      <p:tags r:id="rId1"/>
    </p:custDataLst>
    <p:extLst>
      <p:ext uri="{BB962C8B-B14F-4D97-AF65-F5344CB8AC3E}">
        <p14:creationId xmlns:p14="http://schemas.microsoft.com/office/powerpoint/2010/main" val="6541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1.5"/>
</p:tagLst>
</file>

<file path=ppt/tags/tag29.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30.xml><?xml version="1.0" encoding="utf-8"?>
<p:tagLst xmlns:a="http://schemas.openxmlformats.org/drawingml/2006/main" xmlns:r="http://schemas.openxmlformats.org/officeDocument/2006/relationships" xmlns:p="http://schemas.openxmlformats.org/presentationml/2006/main">
  <p:tag name="TIMING" val="|1.5"/>
</p:tagLst>
</file>

<file path=ppt/tags/tag31.xml><?xml version="1.0" encoding="utf-8"?>
<p:tagLst xmlns:a="http://schemas.openxmlformats.org/drawingml/2006/main" xmlns:r="http://schemas.openxmlformats.org/officeDocument/2006/relationships" xmlns:p="http://schemas.openxmlformats.org/presentationml/2006/main">
  <p:tag name="TIMING" val="|1.5"/>
</p:tagLst>
</file>

<file path=ppt/tags/tag32.xml><?xml version="1.0" encoding="utf-8"?>
<p:tagLst xmlns:a="http://schemas.openxmlformats.org/drawingml/2006/main" xmlns:r="http://schemas.openxmlformats.org/officeDocument/2006/relationships" xmlns:p="http://schemas.openxmlformats.org/presentationml/2006/main">
  <p:tag name="TIMING" val="|1.5"/>
</p:tagLst>
</file>

<file path=ppt/tags/tag33.xml><?xml version="1.0" encoding="utf-8"?>
<p:tagLst xmlns:a="http://schemas.openxmlformats.org/drawingml/2006/main" xmlns:r="http://schemas.openxmlformats.org/officeDocument/2006/relationships" xmlns:p="http://schemas.openxmlformats.org/presentationml/2006/main">
  <p:tag name="TIMING" val="|1.5"/>
</p:tagLst>
</file>

<file path=ppt/tags/tag34.xml><?xml version="1.0" encoding="utf-8"?>
<p:tagLst xmlns:a="http://schemas.openxmlformats.org/drawingml/2006/main" xmlns:r="http://schemas.openxmlformats.org/officeDocument/2006/relationships" xmlns:p="http://schemas.openxmlformats.org/presentationml/2006/main">
  <p:tag name="TIMING" val="|1.5"/>
</p:tagLst>
</file>

<file path=ppt/tags/tag35.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e37be4-b452-43a4-b729-83b1b57317c9">
      <Terms xmlns="http://schemas.microsoft.com/office/infopath/2007/PartnerControls"/>
    </lcf76f155ced4ddcb4097134ff3c332f>
    <TaxCatchAll xmlns="30bae5f4-5dc6-44bb-b7b1-c91946c1aa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4521BB46A95A40B817B91AFA531E25" ma:contentTypeVersion="12" ma:contentTypeDescription="Create a new document." ma:contentTypeScope="" ma:versionID="21b22ca9a85662e97b282a0323d371cb">
  <xsd:schema xmlns:xsd="http://www.w3.org/2001/XMLSchema" xmlns:xs="http://www.w3.org/2001/XMLSchema" xmlns:p="http://schemas.microsoft.com/office/2006/metadata/properties" xmlns:ns2="9ae37be4-b452-43a4-b729-83b1b57317c9" xmlns:ns3="30bae5f4-5dc6-44bb-b7b1-c91946c1aab0" targetNamespace="http://schemas.microsoft.com/office/2006/metadata/properties" ma:root="true" ma:fieldsID="a10048c8d68509adef0b08eb0001d72d" ns2:_="" ns3:_="">
    <xsd:import namespace="9ae37be4-b452-43a4-b729-83b1b57317c9"/>
    <xsd:import namespace="30bae5f4-5dc6-44bb-b7b1-c91946c1aa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37be4-b452-43a4-b729-83b1b5731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ae5f4-5dc6-44bb-b7b1-c91946c1aa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bb03980-dd66-4c48-aa75-0b54d3b77a0b}" ma:internalName="TaxCatchAll" ma:showField="CatchAllData" ma:web="30bae5f4-5dc6-44bb-b7b1-c91946c1aa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9D310-8B3E-45E7-A603-D0C0AAC08255}">
  <ds:schemaRefs>
    <ds:schemaRef ds:uri="http://schemas.microsoft.com/sharepoint/v3/contenttype/forms"/>
  </ds:schemaRefs>
</ds:datastoreItem>
</file>

<file path=customXml/itemProps2.xml><?xml version="1.0" encoding="utf-8"?>
<ds:datastoreItem xmlns:ds="http://schemas.openxmlformats.org/officeDocument/2006/customXml" ds:itemID="{BBC78242-5D6D-4D68-ADA3-CD963631C48D}">
  <ds:schemaRefs>
    <ds:schemaRef ds:uri="http://schemas.microsoft.com/office/infopath/2007/PartnerControls"/>
    <ds:schemaRef ds:uri="http://schemas.microsoft.com/office/2006/documentManagement/types"/>
    <ds:schemaRef ds:uri="http://purl.org/dc/dcmitype/"/>
    <ds:schemaRef ds:uri="63212b62-e5a7-4b50-992e-3a625a6fbd67"/>
    <ds:schemaRef ds:uri="http://schemas.microsoft.com/office/2006/metadata/properties"/>
    <ds:schemaRef ds:uri="http://purl.org/dc/terms/"/>
    <ds:schemaRef ds:uri="http://purl.org/dc/elements/1.1/"/>
    <ds:schemaRef ds:uri="http://schemas.openxmlformats.org/package/2006/metadata/core-properties"/>
    <ds:schemaRef ds:uri="67bf2ba5-7c96-4002-b332-a09ab3a179ef"/>
    <ds:schemaRef ds:uri="http://www.w3.org/XML/1998/namespace"/>
    <ds:schemaRef ds:uri="9ae37be4-b452-43a4-b729-83b1b57317c9"/>
    <ds:schemaRef ds:uri="30bae5f4-5dc6-44bb-b7b1-c91946c1aab0"/>
  </ds:schemaRefs>
</ds:datastoreItem>
</file>

<file path=customXml/itemProps3.xml><?xml version="1.0" encoding="utf-8"?>
<ds:datastoreItem xmlns:ds="http://schemas.openxmlformats.org/officeDocument/2006/customXml" ds:itemID="{8B94185C-C173-4086-87DD-1074B5FA7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e37be4-b452-43a4-b729-83b1b57317c9"/>
    <ds:schemaRef ds:uri="30bae5f4-5dc6-44bb-b7b1-c91946c1a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2060</TotalTime>
  <Words>3200</Words>
  <Application>Microsoft Office PowerPoint</Application>
  <PresentationFormat>Widescreen</PresentationFormat>
  <Paragraphs>361</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EDI Hub+ Core Team</vt:lpstr>
      <vt:lpstr>   EDI Hub+ Workstreams</vt:lpstr>
      <vt:lpstr>EDI Hub+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Mason</dc:creator>
  <cp:lastModifiedBy>Lisa Hill</cp:lastModifiedBy>
  <cp:revision>187</cp:revision>
  <dcterms:created xsi:type="dcterms:W3CDTF">2024-11-26T15:58:11Z</dcterms:created>
  <dcterms:modified xsi:type="dcterms:W3CDTF">2026-03-09T11:26:13Z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0x010100F24521BB46A95A40B817B91AFA531E25</vt:lpwstr>
  </property>
</Properties>
</file>